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95" r:id="rId2"/>
    <p:sldId id="296" r:id="rId3"/>
    <p:sldId id="302" r:id="rId4"/>
    <p:sldId id="303" r:id="rId5"/>
    <p:sldId id="340" r:id="rId6"/>
    <p:sldId id="348" r:id="rId7"/>
    <p:sldId id="353" r:id="rId8"/>
    <p:sldId id="354" r:id="rId9"/>
    <p:sldId id="355" r:id="rId10"/>
    <p:sldId id="356" r:id="rId11"/>
    <p:sldId id="357" r:id="rId12"/>
    <p:sldId id="358" r:id="rId13"/>
    <p:sldId id="359" r:id="rId14"/>
    <p:sldId id="360" r:id="rId15"/>
    <p:sldId id="361" r:id="rId16"/>
    <p:sldId id="362" r:id="rId17"/>
    <p:sldId id="363" r:id="rId18"/>
    <p:sldId id="364" r:id="rId19"/>
    <p:sldId id="365" r:id="rId20"/>
    <p:sldId id="366" r:id="rId21"/>
    <p:sldId id="367" r:id="rId22"/>
    <p:sldId id="368"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43"/>
  </p:normalViewPr>
  <p:slideViewPr>
    <p:cSldViewPr snapToGrid="0" snapToObjects="1">
      <p:cViewPr varScale="1">
        <p:scale>
          <a:sx n="98" d="100"/>
          <a:sy n="98" d="100"/>
        </p:scale>
        <p:origin x="82"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35C311-6801-5748-9D1B-116EC6ADCD5E}" type="datetimeFigureOut">
              <a:rPr lang="fr-FR" smtClean="0"/>
              <a:t>06/04/2020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AA5F43-E997-B648-BDFF-2AE382D80FBE}" type="slidenum">
              <a:rPr lang="fr-FR" smtClean="0"/>
              <a:t>‹#›</a:t>
            </a:fld>
            <a:endParaRPr lang="fr-FR"/>
          </a:p>
        </p:txBody>
      </p:sp>
    </p:spTree>
    <p:extLst>
      <p:ext uri="{BB962C8B-B14F-4D97-AF65-F5344CB8AC3E}">
        <p14:creationId xmlns:p14="http://schemas.microsoft.com/office/powerpoint/2010/main" val="2506436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a:extLst>
              <a:ext uri="{FF2B5EF4-FFF2-40B4-BE49-F238E27FC236}">
                <a16:creationId xmlns:a16="http://schemas.microsoft.com/office/drawing/2014/main" id="{56A0A001-69D5-A84A-BD07-A70C587203B4}"/>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D4D69170-CB22-E343-AB17-78D8384F252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0975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2"/>
          <p:cNvSpPr>
            <a:spLocks noGrp="1" noRot="1" noChangeAspect="1" noChangeArrowheads="1" noTextEdit="1"/>
          </p:cNvSpPr>
          <p:nvPr>
            <p:ph type="sldImg"/>
          </p:nvPr>
        </p:nvSpPr>
        <p:spPr>
          <a:xfrm>
            <a:off x="-338138" y="708025"/>
            <a:ext cx="7535863" cy="4240213"/>
          </a:xfrm>
          <a:ln/>
        </p:spPr>
      </p:sp>
      <p:sp>
        <p:nvSpPr>
          <p:cNvPr id="284675" name="Rectangle 3"/>
          <p:cNvSpPr>
            <a:spLocks noGrp="1" noChangeArrowheads="1"/>
          </p:cNvSpPr>
          <p:nvPr>
            <p:ph type="body" idx="1"/>
          </p:nvPr>
        </p:nvSpPr>
        <p:spPr>
          <a:xfrm>
            <a:off x="914400" y="4348163"/>
            <a:ext cx="5029200" cy="4135437"/>
          </a:xfrm>
          <a:ln/>
          <a:effectLst>
            <a:outerShdw dist="107763" dir="2700000" algn="ctr" rotWithShape="0">
              <a:schemeClr val="bg2"/>
            </a:outerShdw>
          </a:effectLst>
        </p:spPr>
        <p:txBody>
          <a:bodyPr/>
          <a:lstStyle/>
          <a:p>
            <a:pPr eaLnBrk="1" hangingPunct="1">
              <a:defRPr/>
            </a:pPr>
            <a:endParaRPr lang="en-US"/>
          </a:p>
        </p:txBody>
      </p:sp>
    </p:spTree>
    <p:extLst>
      <p:ext uri="{BB962C8B-B14F-4D97-AF65-F5344CB8AC3E}">
        <p14:creationId xmlns:p14="http://schemas.microsoft.com/office/powerpoint/2010/main" val="388355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fr-FR"/>
          </a:p>
        </p:txBody>
      </p:sp>
    </p:spTree>
    <p:extLst>
      <p:ext uri="{BB962C8B-B14F-4D97-AF65-F5344CB8AC3E}">
        <p14:creationId xmlns:p14="http://schemas.microsoft.com/office/powerpoint/2010/main" val="3385404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AAB9F2-A405-DB46-8B96-30D878A89EA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58723A2-856E-8241-BE36-86B76ACC47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F510D09-9B11-F346-8DEE-1BC99A79C475}"/>
              </a:ext>
            </a:extLst>
          </p:cNvPr>
          <p:cNvSpPr>
            <a:spLocks noGrp="1"/>
          </p:cNvSpPr>
          <p:nvPr>
            <p:ph type="dt" sz="half" idx="10"/>
          </p:nvPr>
        </p:nvSpPr>
        <p:spPr/>
        <p:txBody>
          <a:bodyPr/>
          <a:lstStyle/>
          <a:p>
            <a:fld id="{084F924C-DB94-7A4B-B499-9CCABEFA0D21}" type="datetimeFigureOut">
              <a:rPr lang="fr-FR" smtClean="0"/>
              <a:t>06/04/2020</a:t>
            </a:fld>
            <a:endParaRPr lang="fr-FR"/>
          </a:p>
        </p:txBody>
      </p:sp>
      <p:sp>
        <p:nvSpPr>
          <p:cNvPr id="5" name="Espace réservé du pied de page 4">
            <a:extLst>
              <a:ext uri="{FF2B5EF4-FFF2-40B4-BE49-F238E27FC236}">
                <a16:creationId xmlns:a16="http://schemas.microsoft.com/office/drawing/2014/main" id="{87AF281D-445A-DC4E-9425-C2E433037A4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8220C3C-8F7E-3D4A-B9F8-6B51B6F8D0F9}"/>
              </a:ext>
            </a:extLst>
          </p:cNvPr>
          <p:cNvSpPr>
            <a:spLocks noGrp="1"/>
          </p:cNvSpPr>
          <p:nvPr>
            <p:ph type="sldNum" sz="quarter" idx="12"/>
          </p:nvPr>
        </p:nvSpPr>
        <p:spPr/>
        <p:txBody>
          <a:bodyPr/>
          <a:lstStyle/>
          <a:p>
            <a:fld id="{369895DC-C9DE-1040-8C0F-6E98BDBA7682}" type="slidenum">
              <a:rPr lang="fr-FR" smtClean="0"/>
              <a:t>‹#›</a:t>
            </a:fld>
            <a:endParaRPr lang="fr-FR"/>
          </a:p>
        </p:txBody>
      </p:sp>
    </p:spTree>
    <p:extLst>
      <p:ext uri="{BB962C8B-B14F-4D97-AF65-F5344CB8AC3E}">
        <p14:creationId xmlns:p14="http://schemas.microsoft.com/office/powerpoint/2010/main" val="133927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C65DA1-4665-2249-A74C-42CC7C79FE4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6FC3051-772F-AD47-A0F8-12B519C5DFB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2F57F83-BB77-694D-AACB-649D29C91358}"/>
              </a:ext>
            </a:extLst>
          </p:cNvPr>
          <p:cNvSpPr>
            <a:spLocks noGrp="1"/>
          </p:cNvSpPr>
          <p:nvPr>
            <p:ph type="dt" sz="half" idx="10"/>
          </p:nvPr>
        </p:nvSpPr>
        <p:spPr/>
        <p:txBody>
          <a:bodyPr/>
          <a:lstStyle/>
          <a:p>
            <a:fld id="{084F924C-DB94-7A4B-B499-9CCABEFA0D21}" type="datetimeFigureOut">
              <a:rPr lang="fr-FR" smtClean="0"/>
              <a:t>06/04/2020</a:t>
            </a:fld>
            <a:endParaRPr lang="fr-FR"/>
          </a:p>
        </p:txBody>
      </p:sp>
      <p:sp>
        <p:nvSpPr>
          <p:cNvPr id="5" name="Espace réservé du pied de page 4">
            <a:extLst>
              <a:ext uri="{FF2B5EF4-FFF2-40B4-BE49-F238E27FC236}">
                <a16:creationId xmlns:a16="http://schemas.microsoft.com/office/drawing/2014/main" id="{A3568D8A-B502-7847-B654-00D895DCDA5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443F2BF-75A6-8347-9FBE-C1318C7121CA}"/>
              </a:ext>
            </a:extLst>
          </p:cNvPr>
          <p:cNvSpPr>
            <a:spLocks noGrp="1"/>
          </p:cNvSpPr>
          <p:nvPr>
            <p:ph type="sldNum" sz="quarter" idx="12"/>
          </p:nvPr>
        </p:nvSpPr>
        <p:spPr/>
        <p:txBody>
          <a:bodyPr/>
          <a:lstStyle/>
          <a:p>
            <a:fld id="{369895DC-C9DE-1040-8C0F-6E98BDBA7682}" type="slidenum">
              <a:rPr lang="fr-FR" smtClean="0"/>
              <a:t>‹#›</a:t>
            </a:fld>
            <a:endParaRPr lang="fr-FR"/>
          </a:p>
        </p:txBody>
      </p:sp>
    </p:spTree>
    <p:extLst>
      <p:ext uri="{BB962C8B-B14F-4D97-AF65-F5344CB8AC3E}">
        <p14:creationId xmlns:p14="http://schemas.microsoft.com/office/powerpoint/2010/main" val="459895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C79C251-BBD1-8041-8A81-C93173F1EE5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FA1047B-BB92-984F-A09F-AD517CBA2DA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61FBA4A-5D02-4A40-9D0B-F78C4A51D56C}"/>
              </a:ext>
            </a:extLst>
          </p:cNvPr>
          <p:cNvSpPr>
            <a:spLocks noGrp="1"/>
          </p:cNvSpPr>
          <p:nvPr>
            <p:ph type="dt" sz="half" idx="10"/>
          </p:nvPr>
        </p:nvSpPr>
        <p:spPr/>
        <p:txBody>
          <a:bodyPr/>
          <a:lstStyle/>
          <a:p>
            <a:fld id="{084F924C-DB94-7A4B-B499-9CCABEFA0D21}" type="datetimeFigureOut">
              <a:rPr lang="fr-FR" smtClean="0"/>
              <a:t>06/04/2020</a:t>
            </a:fld>
            <a:endParaRPr lang="fr-FR"/>
          </a:p>
        </p:txBody>
      </p:sp>
      <p:sp>
        <p:nvSpPr>
          <p:cNvPr id="5" name="Espace réservé du pied de page 4">
            <a:extLst>
              <a:ext uri="{FF2B5EF4-FFF2-40B4-BE49-F238E27FC236}">
                <a16:creationId xmlns:a16="http://schemas.microsoft.com/office/drawing/2014/main" id="{EB3FA54E-F811-A541-A67D-D05081E7132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1E493E6-1738-1C46-9C80-F9BB39815E50}"/>
              </a:ext>
            </a:extLst>
          </p:cNvPr>
          <p:cNvSpPr>
            <a:spLocks noGrp="1"/>
          </p:cNvSpPr>
          <p:nvPr>
            <p:ph type="sldNum" sz="quarter" idx="12"/>
          </p:nvPr>
        </p:nvSpPr>
        <p:spPr/>
        <p:txBody>
          <a:bodyPr/>
          <a:lstStyle/>
          <a:p>
            <a:fld id="{369895DC-C9DE-1040-8C0F-6E98BDBA7682}" type="slidenum">
              <a:rPr lang="fr-FR" smtClean="0"/>
              <a:t>‹#›</a:t>
            </a:fld>
            <a:endParaRPr lang="fr-FR"/>
          </a:p>
        </p:txBody>
      </p:sp>
    </p:spTree>
    <p:extLst>
      <p:ext uri="{BB962C8B-B14F-4D97-AF65-F5344CB8AC3E}">
        <p14:creationId xmlns:p14="http://schemas.microsoft.com/office/powerpoint/2010/main" val="170602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A33DB8-668F-A044-B37C-41B84DE52A8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2C0F9B2-9D21-4A45-831F-8E70211B19D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4C55977-929F-D244-A98E-C542D699438F}"/>
              </a:ext>
            </a:extLst>
          </p:cNvPr>
          <p:cNvSpPr>
            <a:spLocks noGrp="1"/>
          </p:cNvSpPr>
          <p:nvPr>
            <p:ph type="dt" sz="half" idx="10"/>
          </p:nvPr>
        </p:nvSpPr>
        <p:spPr/>
        <p:txBody>
          <a:bodyPr/>
          <a:lstStyle/>
          <a:p>
            <a:fld id="{084F924C-DB94-7A4B-B499-9CCABEFA0D21}" type="datetimeFigureOut">
              <a:rPr lang="fr-FR" smtClean="0"/>
              <a:t>06/04/2020</a:t>
            </a:fld>
            <a:endParaRPr lang="fr-FR"/>
          </a:p>
        </p:txBody>
      </p:sp>
      <p:sp>
        <p:nvSpPr>
          <p:cNvPr id="5" name="Espace réservé du pied de page 4">
            <a:extLst>
              <a:ext uri="{FF2B5EF4-FFF2-40B4-BE49-F238E27FC236}">
                <a16:creationId xmlns:a16="http://schemas.microsoft.com/office/drawing/2014/main" id="{C23F7DC8-AC8C-3E49-AE79-FF5A5192FD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16BACD6-F96F-F342-B70D-A0BA1175404F}"/>
              </a:ext>
            </a:extLst>
          </p:cNvPr>
          <p:cNvSpPr>
            <a:spLocks noGrp="1"/>
          </p:cNvSpPr>
          <p:nvPr>
            <p:ph type="sldNum" sz="quarter" idx="12"/>
          </p:nvPr>
        </p:nvSpPr>
        <p:spPr/>
        <p:txBody>
          <a:bodyPr/>
          <a:lstStyle/>
          <a:p>
            <a:fld id="{369895DC-C9DE-1040-8C0F-6E98BDBA7682}" type="slidenum">
              <a:rPr lang="fr-FR" smtClean="0"/>
              <a:t>‹#›</a:t>
            </a:fld>
            <a:endParaRPr lang="fr-FR"/>
          </a:p>
        </p:txBody>
      </p:sp>
    </p:spTree>
    <p:extLst>
      <p:ext uri="{BB962C8B-B14F-4D97-AF65-F5344CB8AC3E}">
        <p14:creationId xmlns:p14="http://schemas.microsoft.com/office/powerpoint/2010/main" val="277551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3CC57C-B6A8-394B-936B-A395E919FC2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A0A6DC4F-33D3-AE41-958C-46F125963B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9FA5529-A613-4D46-9A59-C47D396B3C44}"/>
              </a:ext>
            </a:extLst>
          </p:cNvPr>
          <p:cNvSpPr>
            <a:spLocks noGrp="1"/>
          </p:cNvSpPr>
          <p:nvPr>
            <p:ph type="dt" sz="half" idx="10"/>
          </p:nvPr>
        </p:nvSpPr>
        <p:spPr/>
        <p:txBody>
          <a:bodyPr/>
          <a:lstStyle/>
          <a:p>
            <a:fld id="{084F924C-DB94-7A4B-B499-9CCABEFA0D21}" type="datetimeFigureOut">
              <a:rPr lang="fr-FR" smtClean="0"/>
              <a:t>06/04/2020</a:t>
            </a:fld>
            <a:endParaRPr lang="fr-FR"/>
          </a:p>
        </p:txBody>
      </p:sp>
      <p:sp>
        <p:nvSpPr>
          <p:cNvPr id="5" name="Espace réservé du pied de page 4">
            <a:extLst>
              <a:ext uri="{FF2B5EF4-FFF2-40B4-BE49-F238E27FC236}">
                <a16:creationId xmlns:a16="http://schemas.microsoft.com/office/drawing/2014/main" id="{D89306A2-EBFC-344F-8A6A-D85327A1762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BFD93DB-530F-D940-8743-E20E0231FC06}"/>
              </a:ext>
            </a:extLst>
          </p:cNvPr>
          <p:cNvSpPr>
            <a:spLocks noGrp="1"/>
          </p:cNvSpPr>
          <p:nvPr>
            <p:ph type="sldNum" sz="quarter" idx="12"/>
          </p:nvPr>
        </p:nvSpPr>
        <p:spPr/>
        <p:txBody>
          <a:bodyPr/>
          <a:lstStyle/>
          <a:p>
            <a:fld id="{369895DC-C9DE-1040-8C0F-6E98BDBA7682}" type="slidenum">
              <a:rPr lang="fr-FR" smtClean="0"/>
              <a:t>‹#›</a:t>
            </a:fld>
            <a:endParaRPr lang="fr-FR"/>
          </a:p>
        </p:txBody>
      </p:sp>
    </p:spTree>
    <p:extLst>
      <p:ext uri="{BB962C8B-B14F-4D97-AF65-F5344CB8AC3E}">
        <p14:creationId xmlns:p14="http://schemas.microsoft.com/office/powerpoint/2010/main" val="4208824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94E8FA-7650-0543-972A-2837C3EA805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0445F33-417D-1046-A3FA-DD7599DFB08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258284C-D394-2E41-B0A0-B0A385F0521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B4F8DEB-1A48-0745-AA30-C17FB4FDF8AD}"/>
              </a:ext>
            </a:extLst>
          </p:cNvPr>
          <p:cNvSpPr>
            <a:spLocks noGrp="1"/>
          </p:cNvSpPr>
          <p:nvPr>
            <p:ph type="dt" sz="half" idx="10"/>
          </p:nvPr>
        </p:nvSpPr>
        <p:spPr/>
        <p:txBody>
          <a:bodyPr/>
          <a:lstStyle/>
          <a:p>
            <a:fld id="{084F924C-DB94-7A4B-B499-9CCABEFA0D21}" type="datetimeFigureOut">
              <a:rPr lang="fr-FR" smtClean="0"/>
              <a:t>06/04/2020</a:t>
            </a:fld>
            <a:endParaRPr lang="fr-FR"/>
          </a:p>
        </p:txBody>
      </p:sp>
      <p:sp>
        <p:nvSpPr>
          <p:cNvPr id="6" name="Espace réservé du pied de page 5">
            <a:extLst>
              <a:ext uri="{FF2B5EF4-FFF2-40B4-BE49-F238E27FC236}">
                <a16:creationId xmlns:a16="http://schemas.microsoft.com/office/drawing/2014/main" id="{DAA0FE93-DD73-4F47-9CAE-967F93BC34C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28A255F-A667-7D42-848E-91D9E673FB4B}"/>
              </a:ext>
            </a:extLst>
          </p:cNvPr>
          <p:cNvSpPr>
            <a:spLocks noGrp="1"/>
          </p:cNvSpPr>
          <p:nvPr>
            <p:ph type="sldNum" sz="quarter" idx="12"/>
          </p:nvPr>
        </p:nvSpPr>
        <p:spPr/>
        <p:txBody>
          <a:bodyPr/>
          <a:lstStyle/>
          <a:p>
            <a:fld id="{369895DC-C9DE-1040-8C0F-6E98BDBA7682}" type="slidenum">
              <a:rPr lang="fr-FR" smtClean="0"/>
              <a:t>‹#›</a:t>
            </a:fld>
            <a:endParaRPr lang="fr-FR"/>
          </a:p>
        </p:txBody>
      </p:sp>
    </p:spTree>
    <p:extLst>
      <p:ext uri="{BB962C8B-B14F-4D97-AF65-F5344CB8AC3E}">
        <p14:creationId xmlns:p14="http://schemas.microsoft.com/office/powerpoint/2010/main" val="2066082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CEE03E-138F-0A42-AD89-5325B1DBD36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500F135-2C7C-4F4D-B9DB-9FAEAFA81B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93BC086-DD31-C246-A1F4-4116B50BFA5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DD7CEB2-C3B1-A849-AF3C-352A085D3A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00F74E4-3A9D-D346-B668-F4E8A68EFDB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E68976B-D34A-8845-AD5D-4902FA58149F}"/>
              </a:ext>
            </a:extLst>
          </p:cNvPr>
          <p:cNvSpPr>
            <a:spLocks noGrp="1"/>
          </p:cNvSpPr>
          <p:nvPr>
            <p:ph type="dt" sz="half" idx="10"/>
          </p:nvPr>
        </p:nvSpPr>
        <p:spPr/>
        <p:txBody>
          <a:bodyPr/>
          <a:lstStyle/>
          <a:p>
            <a:fld id="{084F924C-DB94-7A4B-B499-9CCABEFA0D21}" type="datetimeFigureOut">
              <a:rPr lang="fr-FR" smtClean="0"/>
              <a:t>06/04/2020</a:t>
            </a:fld>
            <a:endParaRPr lang="fr-FR"/>
          </a:p>
        </p:txBody>
      </p:sp>
      <p:sp>
        <p:nvSpPr>
          <p:cNvPr id="8" name="Espace réservé du pied de page 7">
            <a:extLst>
              <a:ext uri="{FF2B5EF4-FFF2-40B4-BE49-F238E27FC236}">
                <a16:creationId xmlns:a16="http://schemas.microsoft.com/office/drawing/2014/main" id="{3F9E9B23-299C-2A4F-AB5B-5F1F474B0BA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A39DD0C-F59D-9A48-B40A-B2B80BEF4EEF}"/>
              </a:ext>
            </a:extLst>
          </p:cNvPr>
          <p:cNvSpPr>
            <a:spLocks noGrp="1"/>
          </p:cNvSpPr>
          <p:nvPr>
            <p:ph type="sldNum" sz="quarter" idx="12"/>
          </p:nvPr>
        </p:nvSpPr>
        <p:spPr/>
        <p:txBody>
          <a:bodyPr/>
          <a:lstStyle/>
          <a:p>
            <a:fld id="{369895DC-C9DE-1040-8C0F-6E98BDBA7682}" type="slidenum">
              <a:rPr lang="fr-FR" smtClean="0"/>
              <a:t>‹#›</a:t>
            </a:fld>
            <a:endParaRPr lang="fr-FR"/>
          </a:p>
        </p:txBody>
      </p:sp>
    </p:spTree>
    <p:extLst>
      <p:ext uri="{BB962C8B-B14F-4D97-AF65-F5344CB8AC3E}">
        <p14:creationId xmlns:p14="http://schemas.microsoft.com/office/powerpoint/2010/main" val="2140571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F8B1A-22D8-6A47-B83C-79EC0486A23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F59B529-48AC-E24D-8A8A-3FFFE55C2A88}"/>
              </a:ext>
            </a:extLst>
          </p:cNvPr>
          <p:cNvSpPr>
            <a:spLocks noGrp="1"/>
          </p:cNvSpPr>
          <p:nvPr>
            <p:ph type="dt" sz="half" idx="10"/>
          </p:nvPr>
        </p:nvSpPr>
        <p:spPr/>
        <p:txBody>
          <a:bodyPr/>
          <a:lstStyle/>
          <a:p>
            <a:fld id="{084F924C-DB94-7A4B-B499-9CCABEFA0D21}" type="datetimeFigureOut">
              <a:rPr lang="fr-FR" smtClean="0"/>
              <a:t>06/04/2020</a:t>
            </a:fld>
            <a:endParaRPr lang="fr-FR"/>
          </a:p>
        </p:txBody>
      </p:sp>
      <p:sp>
        <p:nvSpPr>
          <p:cNvPr id="4" name="Espace réservé du pied de page 3">
            <a:extLst>
              <a:ext uri="{FF2B5EF4-FFF2-40B4-BE49-F238E27FC236}">
                <a16:creationId xmlns:a16="http://schemas.microsoft.com/office/drawing/2014/main" id="{B33CE943-B29D-FB4D-8DB7-6FC90DE68F3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C30593F-AF87-ED4C-8C06-C61E7C78FF06}"/>
              </a:ext>
            </a:extLst>
          </p:cNvPr>
          <p:cNvSpPr>
            <a:spLocks noGrp="1"/>
          </p:cNvSpPr>
          <p:nvPr>
            <p:ph type="sldNum" sz="quarter" idx="12"/>
          </p:nvPr>
        </p:nvSpPr>
        <p:spPr/>
        <p:txBody>
          <a:bodyPr/>
          <a:lstStyle/>
          <a:p>
            <a:fld id="{369895DC-C9DE-1040-8C0F-6E98BDBA7682}" type="slidenum">
              <a:rPr lang="fr-FR" smtClean="0"/>
              <a:t>‹#›</a:t>
            </a:fld>
            <a:endParaRPr lang="fr-FR"/>
          </a:p>
        </p:txBody>
      </p:sp>
    </p:spTree>
    <p:extLst>
      <p:ext uri="{BB962C8B-B14F-4D97-AF65-F5344CB8AC3E}">
        <p14:creationId xmlns:p14="http://schemas.microsoft.com/office/powerpoint/2010/main" val="3998772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C3ACA9B-251F-A34A-B41B-D1836BE1E60A}"/>
              </a:ext>
            </a:extLst>
          </p:cNvPr>
          <p:cNvSpPr>
            <a:spLocks noGrp="1"/>
          </p:cNvSpPr>
          <p:nvPr>
            <p:ph type="dt" sz="half" idx="10"/>
          </p:nvPr>
        </p:nvSpPr>
        <p:spPr/>
        <p:txBody>
          <a:bodyPr/>
          <a:lstStyle/>
          <a:p>
            <a:fld id="{084F924C-DB94-7A4B-B499-9CCABEFA0D21}" type="datetimeFigureOut">
              <a:rPr lang="fr-FR" smtClean="0"/>
              <a:t>06/04/2020</a:t>
            </a:fld>
            <a:endParaRPr lang="fr-FR"/>
          </a:p>
        </p:txBody>
      </p:sp>
      <p:sp>
        <p:nvSpPr>
          <p:cNvPr id="3" name="Espace réservé du pied de page 2">
            <a:extLst>
              <a:ext uri="{FF2B5EF4-FFF2-40B4-BE49-F238E27FC236}">
                <a16:creationId xmlns:a16="http://schemas.microsoft.com/office/drawing/2014/main" id="{EC2F83CD-38A1-2D41-87B8-A220E623F75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00FEA4C-2267-5F48-B481-44772E7A30FD}"/>
              </a:ext>
            </a:extLst>
          </p:cNvPr>
          <p:cNvSpPr>
            <a:spLocks noGrp="1"/>
          </p:cNvSpPr>
          <p:nvPr>
            <p:ph type="sldNum" sz="quarter" idx="12"/>
          </p:nvPr>
        </p:nvSpPr>
        <p:spPr/>
        <p:txBody>
          <a:bodyPr/>
          <a:lstStyle/>
          <a:p>
            <a:fld id="{369895DC-C9DE-1040-8C0F-6E98BDBA7682}" type="slidenum">
              <a:rPr lang="fr-FR" smtClean="0"/>
              <a:t>‹#›</a:t>
            </a:fld>
            <a:endParaRPr lang="fr-FR"/>
          </a:p>
        </p:txBody>
      </p:sp>
    </p:spTree>
    <p:extLst>
      <p:ext uri="{BB962C8B-B14F-4D97-AF65-F5344CB8AC3E}">
        <p14:creationId xmlns:p14="http://schemas.microsoft.com/office/powerpoint/2010/main" val="2035670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C18C8-9EAA-B54B-BBB4-BD29654DBBE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3BA4701-72C7-664F-A110-AF8F80B435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CA1D6C3-27BF-BA45-9321-A1E0D4AF69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37C8B80-5629-A448-9D67-C43294A1C3CD}"/>
              </a:ext>
            </a:extLst>
          </p:cNvPr>
          <p:cNvSpPr>
            <a:spLocks noGrp="1"/>
          </p:cNvSpPr>
          <p:nvPr>
            <p:ph type="dt" sz="half" idx="10"/>
          </p:nvPr>
        </p:nvSpPr>
        <p:spPr/>
        <p:txBody>
          <a:bodyPr/>
          <a:lstStyle/>
          <a:p>
            <a:fld id="{084F924C-DB94-7A4B-B499-9CCABEFA0D21}" type="datetimeFigureOut">
              <a:rPr lang="fr-FR" smtClean="0"/>
              <a:t>06/04/2020</a:t>
            </a:fld>
            <a:endParaRPr lang="fr-FR"/>
          </a:p>
        </p:txBody>
      </p:sp>
      <p:sp>
        <p:nvSpPr>
          <p:cNvPr id="6" name="Espace réservé du pied de page 5">
            <a:extLst>
              <a:ext uri="{FF2B5EF4-FFF2-40B4-BE49-F238E27FC236}">
                <a16:creationId xmlns:a16="http://schemas.microsoft.com/office/drawing/2014/main" id="{85F029EB-A70B-814C-9623-294CFB7DDFC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1F511DA-B5FF-FD4B-9C6D-73E80F67F366}"/>
              </a:ext>
            </a:extLst>
          </p:cNvPr>
          <p:cNvSpPr>
            <a:spLocks noGrp="1"/>
          </p:cNvSpPr>
          <p:nvPr>
            <p:ph type="sldNum" sz="quarter" idx="12"/>
          </p:nvPr>
        </p:nvSpPr>
        <p:spPr/>
        <p:txBody>
          <a:bodyPr/>
          <a:lstStyle/>
          <a:p>
            <a:fld id="{369895DC-C9DE-1040-8C0F-6E98BDBA7682}" type="slidenum">
              <a:rPr lang="fr-FR" smtClean="0"/>
              <a:t>‹#›</a:t>
            </a:fld>
            <a:endParaRPr lang="fr-FR"/>
          </a:p>
        </p:txBody>
      </p:sp>
    </p:spTree>
    <p:extLst>
      <p:ext uri="{BB962C8B-B14F-4D97-AF65-F5344CB8AC3E}">
        <p14:creationId xmlns:p14="http://schemas.microsoft.com/office/powerpoint/2010/main" val="1450908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86BBB8-9EBB-6445-9B94-B6410F0A5C6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64DCA92-E3E2-4943-B50A-A4356F19B8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33B434D-6916-CE4C-96DD-A6AC0047DE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06B807E-72C1-F443-9F8E-33308581B714}"/>
              </a:ext>
            </a:extLst>
          </p:cNvPr>
          <p:cNvSpPr>
            <a:spLocks noGrp="1"/>
          </p:cNvSpPr>
          <p:nvPr>
            <p:ph type="dt" sz="half" idx="10"/>
          </p:nvPr>
        </p:nvSpPr>
        <p:spPr/>
        <p:txBody>
          <a:bodyPr/>
          <a:lstStyle/>
          <a:p>
            <a:fld id="{084F924C-DB94-7A4B-B499-9CCABEFA0D21}" type="datetimeFigureOut">
              <a:rPr lang="fr-FR" smtClean="0"/>
              <a:t>06/04/2020</a:t>
            </a:fld>
            <a:endParaRPr lang="fr-FR"/>
          </a:p>
        </p:txBody>
      </p:sp>
      <p:sp>
        <p:nvSpPr>
          <p:cNvPr id="6" name="Espace réservé du pied de page 5">
            <a:extLst>
              <a:ext uri="{FF2B5EF4-FFF2-40B4-BE49-F238E27FC236}">
                <a16:creationId xmlns:a16="http://schemas.microsoft.com/office/drawing/2014/main" id="{21BA604E-39A9-AA47-BD9B-D9FF5B32248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F401BCE-641F-2A4A-9846-4F2EF17FDCA7}"/>
              </a:ext>
            </a:extLst>
          </p:cNvPr>
          <p:cNvSpPr>
            <a:spLocks noGrp="1"/>
          </p:cNvSpPr>
          <p:nvPr>
            <p:ph type="sldNum" sz="quarter" idx="12"/>
          </p:nvPr>
        </p:nvSpPr>
        <p:spPr/>
        <p:txBody>
          <a:bodyPr/>
          <a:lstStyle/>
          <a:p>
            <a:fld id="{369895DC-C9DE-1040-8C0F-6E98BDBA7682}" type="slidenum">
              <a:rPr lang="fr-FR" smtClean="0"/>
              <a:t>‹#›</a:t>
            </a:fld>
            <a:endParaRPr lang="fr-FR"/>
          </a:p>
        </p:txBody>
      </p:sp>
    </p:spTree>
    <p:extLst>
      <p:ext uri="{BB962C8B-B14F-4D97-AF65-F5344CB8AC3E}">
        <p14:creationId xmlns:p14="http://schemas.microsoft.com/office/powerpoint/2010/main" val="596709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22749BE-9571-604A-BB7F-4753C9CAFB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FA33919-1696-1046-B6ED-2F2AA2EEA3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90584E0-1868-EF43-B81D-383ED0A6A7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4F924C-DB94-7A4B-B499-9CCABEFA0D21}" type="datetimeFigureOut">
              <a:rPr lang="fr-FR" smtClean="0"/>
              <a:t>06/04/2020</a:t>
            </a:fld>
            <a:endParaRPr lang="fr-FR"/>
          </a:p>
        </p:txBody>
      </p:sp>
      <p:sp>
        <p:nvSpPr>
          <p:cNvPr id="5" name="Espace réservé du pied de page 4">
            <a:extLst>
              <a:ext uri="{FF2B5EF4-FFF2-40B4-BE49-F238E27FC236}">
                <a16:creationId xmlns:a16="http://schemas.microsoft.com/office/drawing/2014/main" id="{64DDBD53-94EC-714B-AB8B-64DEA462BD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4AF5192-A511-F140-80DD-A0B9E3FD34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9895DC-C9DE-1040-8C0F-6E98BDBA7682}" type="slidenum">
              <a:rPr lang="fr-FR" smtClean="0"/>
              <a:t>‹#›</a:t>
            </a:fld>
            <a:endParaRPr lang="fr-FR"/>
          </a:p>
        </p:txBody>
      </p:sp>
    </p:spTree>
    <p:extLst>
      <p:ext uri="{BB962C8B-B14F-4D97-AF65-F5344CB8AC3E}">
        <p14:creationId xmlns:p14="http://schemas.microsoft.com/office/powerpoint/2010/main" val="779673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re 1">
            <a:extLst>
              <a:ext uri="{FF2B5EF4-FFF2-40B4-BE49-F238E27FC236}">
                <a16:creationId xmlns:a16="http://schemas.microsoft.com/office/drawing/2014/main" id="{B481A20A-D7F7-284B-8E3E-A92D27AB44B9}"/>
              </a:ext>
            </a:extLst>
          </p:cNvPr>
          <p:cNvSpPr>
            <a:spLocks noGrp="1"/>
          </p:cNvSpPr>
          <p:nvPr>
            <p:ph type="title"/>
          </p:nvPr>
        </p:nvSpPr>
        <p:spPr>
          <a:xfrm>
            <a:off x="2135188" y="473075"/>
            <a:ext cx="8075612" cy="723900"/>
          </a:xfrm>
        </p:spPr>
        <p:txBody>
          <a:bodyPr>
            <a:normAutofit fontScale="90000"/>
          </a:bodyPr>
          <a:lstStyle/>
          <a:p>
            <a:pPr algn="ctr"/>
            <a:r>
              <a:rPr lang="fr-FR" altLang="fr-FR" sz="2800" b="1" dirty="0"/>
              <a:t>ANALYSE DE LA STRUCTURE FINANCIERE</a:t>
            </a:r>
            <a:br>
              <a:rPr lang="fr-FR" altLang="fr-FR" sz="2800" b="1" dirty="0"/>
            </a:br>
            <a:r>
              <a:rPr lang="fr-FR" altLang="fr-FR" sz="2800" b="1" dirty="0"/>
              <a:t>partie 1- PRINCIPES ET RETRAITEMENTS</a:t>
            </a:r>
          </a:p>
        </p:txBody>
      </p:sp>
      <p:sp>
        <p:nvSpPr>
          <p:cNvPr id="3" name="Espace réservé du contenu 2">
            <a:extLst>
              <a:ext uri="{FF2B5EF4-FFF2-40B4-BE49-F238E27FC236}">
                <a16:creationId xmlns:a16="http://schemas.microsoft.com/office/drawing/2014/main" id="{CB76525A-1022-D34C-BEF4-B869816CCB6E}"/>
              </a:ext>
            </a:extLst>
          </p:cNvPr>
          <p:cNvSpPr>
            <a:spLocks noGrp="1"/>
          </p:cNvSpPr>
          <p:nvPr>
            <p:ph idx="1"/>
          </p:nvPr>
        </p:nvSpPr>
        <p:spPr/>
        <p:txBody>
          <a:bodyPr/>
          <a:lstStyle/>
          <a:p>
            <a:pPr marL="609600" indent="-609600">
              <a:spcBef>
                <a:spcPct val="50000"/>
              </a:spcBef>
              <a:buNone/>
              <a:defRPr/>
            </a:pPr>
            <a:r>
              <a:rPr lang="fr-FR" dirty="0"/>
              <a:t>La </a:t>
            </a:r>
            <a:r>
              <a:rPr lang="fr-FR" b="1" dirty="0"/>
              <a:t>structure financière</a:t>
            </a:r>
            <a:r>
              <a:rPr lang="fr-FR" dirty="0"/>
              <a:t> </a:t>
            </a:r>
          </a:p>
          <a:p>
            <a:pPr marL="609600" indent="-609600">
              <a:spcBef>
                <a:spcPct val="50000"/>
              </a:spcBef>
              <a:buFont typeface="Times" pitchFamily="18" charset="0"/>
              <a:buChar char="•"/>
              <a:defRPr/>
            </a:pPr>
            <a:r>
              <a:rPr lang="fr-FR" dirty="0"/>
              <a:t>Correspond à l’ensemble des ressources financières mises à la disposition de la firme</a:t>
            </a:r>
          </a:p>
          <a:p>
            <a:pPr marL="609600" indent="-609600">
              <a:spcBef>
                <a:spcPct val="50000"/>
              </a:spcBef>
              <a:buFont typeface="Times" pitchFamily="18" charset="0"/>
              <a:buChar char="•"/>
              <a:defRPr/>
            </a:pPr>
            <a:r>
              <a:rPr lang="fr-FR" dirty="0"/>
              <a:t>se caractérise par</a:t>
            </a:r>
          </a:p>
          <a:p>
            <a:pPr marL="990600" lvl="1" indent="-533400">
              <a:spcBef>
                <a:spcPct val="50000"/>
              </a:spcBef>
              <a:buFont typeface="Times" pitchFamily="18" charset="0"/>
              <a:buChar char="•"/>
              <a:defRPr/>
            </a:pPr>
            <a:r>
              <a:rPr lang="fr-FR" dirty="0"/>
              <a:t>Le choix  de </a:t>
            </a:r>
            <a:r>
              <a:rPr lang="fr-FR" b="1" dirty="0"/>
              <a:t>l’origine des financements</a:t>
            </a:r>
            <a:r>
              <a:rPr lang="fr-FR" dirty="0"/>
              <a:t> : arbitrage dettes / capitaux propres</a:t>
            </a:r>
          </a:p>
          <a:p>
            <a:pPr marL="990600" lvl="1" indent="-533400">
              <a:spcBef>
                <a:spcPct val="50000"/>
              </a:spcBef>
              <a:buFont typeface="Times" pitchFamily="18" charset="0"/>
              <a:buChar char="•"/>
              <a:defRPr/>
            </a:pPr>
            <a:r>
              <a:rPr lang="fr-FR" dirty="0"/>
              <a:t>Le choix de </a:t>
            </a:r>
            <a:r>
              <a:rPr lang="fr-FR" b="1" dirty="0"/>
              <a:t>la maturité des financements</a:t>
            </a:r>
            <a:r>
              <a:rPr lang="fr-FR" dirty="0"/>
              <a:t> : arbitrage ressources courtes/ ressources longues </a:t>
            </a:r>
          </a:p>
          <a:p>
            <a:pPr>
              <a:defRPr/>
            </a:pPr>
            <a:endParaRPr lang="fr-FR" dirty="0"/>
          </a:p>
        </p:txBody>
      </p:sp>
    </p:spTree>
    <p:extLst>
      <p:ext uri="{BB962C8B-B14F-4D97-AF65-F5344CB8AC3E}">
        <p14:creationId xmlns:p14="http://schemas.microsoft.com/office/powerpoint/2010/main" val="4168002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6" name="Rectangle 2"/>
          <p:cNvSpPr>
            <a:spLocks noGrp="1" noChangeArrowheads="1"/>
          </p:cNvSpPr>
          <p:nvPr>
            <p:ph type="title"/>
          </p:nvPr>
        </p:nvSpPr>
        <p:spPr/>
        <p:txBody>
          <a:bodyPr/>
          <a:lstStyle/>
          <a:p>
            <a:pPr eaLnBrk="1" hangingPunct="1"/>
            <a:r>
              <a:rPr lang="fr-FR" sz="3800" u="sng"/>
              <a:t> bilan fonctionnel</a:t>
            </a:r>
          </a:p>
        </p:txBody>
      </p:sp>
      <p:sp>
        <p:nvSpPr>
          <p:cNvPr id="115717" name="Rectangle 3"/>
          <p:cNvSpPr>
            <a:spLocks noGrp="1" noChangeArrowheads="1"/>
          </p:cNvSpPr>
          <p:nvPr>
            <p:ph type="body" idx="1"/>
          </p:nvPr>
        </p:nvSpPr>
        <p:spPr>
          <a:xfrm>
            <a:off x="2063552" y="1268760"/>
            <a:ext cx="7924800" cy="4419600"/>
          </a:xfrm>
          <a:solidFill>
            <a:schemeClr val="bg1"/>
          </a:solidFill>
        </p:spPr>
        <p:txBody>
          <a:bodyPr/>
          <a:lstStyle/>
          <a:p>
            <a:pPr eaLnBrk="1" hangingPunct="1"/>
            <a:r>
              <a:rPr lang="fr-FR"/>
              <a:t>Structure du bilan fonctionnel</a:t>
            </a:r>
          </a:p>
        </p:txBody>
      </p:sp>
      <p:sp>
        <p:nvSpPr>
          <p:cNvPr id="115718" name="Rectangle 4"/>
          <p:cNvSpPr>
            <a:spLocks noChangeArrowheads="1"/>
          </p:cNvSpPr>
          <p:nvPr/>
        </p:nvSpPr>
        <p:spPr bwMode="auto">
          <a:xfrm>
            <a:off x="6043613" y="5473700"/>
            <a:ext cx="3365500" cy="585788"/>
          </a:xfrm>
          <a:prstGeom prst="rect">
            <a:avLst/>
          </a:prstGeom>
          <a:solidFill>
            <a:schemeClr val="bg1"/>
          </a:solidFill>
          <a:ln w="12700">
            <a:solidFill>
              <a:schemeClr val="tx1"/>
            </a:solidFill>
            <a:miter lim="800000"/>
            <a:headEnd/>
            <a:tailEnd/>
          </a:ln>
        </p:spPr>
        <p:txBody>
          <a:bodyPr wrap="none" lIns="90488" tIns="44450" rIns="90488" bIns="44450" anchorCtr="1"/>
          <a:lstStyle/>
          <a:p>
            <a:pPr algn="ctr" eaLnBrk="0" hangingPunct="0"/>
            <a:r>
              <a:rPr lang="fr-FR" sz="1400" b="1" dirty="0">
                <a:latin typeface="Tahoma" pitchFamily="34" charset="0"/>
              </a:rPr>
              <a:t>Trésorerie passif</a:t>
            </a:r>
          </a:p>
        </p:txBody>
      </p:sp>
      <p:sp>
        <p:nvSpPr>
          <p:cNvPr id="115719" name="Rectangle 5"/>
          <p:cNvSpPr>
            <a:spLocks noChangeArrowheads="1"/>
          </p:cNvSpPr>
          <p:nvPr/>
        </p:nvSpPr>
        <p:spPr bwMode="auto">
          <a:xfrm>
            <a:off x="6043613" y="1844676"/>
            <a:ext cx="3365500" cy="1497013"/>
          </a:xfrm>
          <a:prstGeom prst="rect">
            <a:avLst/>
          </a:prstGeom>
          <a:solidFill>
            <a:schemeClr val="bg1"/>
          </a:solidFill>
          <a:ln w="12700">
            <a:solidFill>
              <a:schemeClr val="tx1"/>
            </a:solidFill>
            <a:miter lim="800000"/>
            <a:headEnd/>
            <a:tailEnd/>
          </a:ln>
        </p:spPr>
        <p:txBody>
          <a:bodyPr lIns="90488" tIns="44450" rIns="90488" bIns="44450" anchorCtr="1"/>
          <a:lstStyle/>
          <a:p>
            <a:pPr algn="ctr"/>
            <a:endParaRPr lang="fr-FR" sz="1400" b="1" dirty="0">
              <a:solidFill>
                <a:schemeClr val="bg1"/>
              </a:solidFill>
            </a:endParaRPr>
          </a:p>
          <a:p>
            <a:pPr algn="ctr"/>
            <a:endParaRPr lang="fr-FR" sz="1400" b="1" dirty="0">
              <a:solidFill>
                <a:schemeClr val="bg1"/>
              </a:solidFill>
            </a:endParaRPr>
          </a:p>
          <a:p>
            <a:pPr algn="ctr"/>
            <a:endParaRPr lang="fr-FR" sz="1400" b="1" dirty="0">
              <a:solidFill>
                <a:schemeClr val="bg1"/>
              </a:solidFill>
            </a:endParaRPr>
          </a:p>
          <a:p>
            <a:pPr algn="ctr"/>
            <a:r>
              <a:rPr lang="fr-FR" sz="1400" b="1" dirty="0"/>
              <a:t>Ressources stables</a:t>
            </a:r>
          </a:p>
        </p:txBody>
      </p:sp>
      <p:sp>
        <p:nvSpPr>
          <p:cNvPr id="115720" name="Rectangle 6"/>
          <p:cNvSpPr>
            <a:spLocks noChangeArrowheads="1"/>
          </p:cNvSpPr>
          <p:nvPr/>
        </p:nvSpPr>
        <p:spPr bwMode="auto">
          <a:xfrm>
            <a:off x="6023992" y="3429001"/>
            <a:ext cx="3365500" cy="1970087"/>
          </a:xfrm>
          <a:prstGeom prst="rect">
            <a:avLst/>
          </a:prstGeom>
          <a:solidFill>
            <a:schemeClr val="bg1"/>
          </a:solidFill>
          <a:ln w="12700">
            <a:solidFill>
              <a:schemeClr val="tx1"/>
            </a:solidFill>
            <a:miter lim="800000"/>
            <a:headEnd/>
            <a:tailEnd/>
          </a:ln>
        </p:spPr>
        <p:txBody>
          <a:bodyPr wrap="none" lIns="90488" tIns="44450" rIns="90488" bIns="44450" anchorCtr="1"/>
          <a:lstStyle/>
          <a:p>
            <a:pPr algn="ctr" eaLnBrk="0" hangingPunct="0"/>
            <a:endParaRPr lang="fr-FR" sz="1400" b="1" dirty="0">
              <a:solidFill>
                <a:schemeClr val="bg1"/>
              </a:solidFill>
              <a:latin typeface="Tahoma" pitchFamily="34" charset="0"/>
            </a:endParaRPr>
          </a:p>
          <a:p>
            <a:pPr algn="ctr" eaLnBrk="0" hangingPunct="0"/>
            <a:endParaRPr lang="fr-FR" sz="1400" b="1" dirty="0">
              <a:solidFill>
                <a:schemeClr val="bg1"/>
              </a:solidFill>
              <a:latin typeface="Tahoma" pitchFamily="34" charset="0"/>
            </a:endParaRPr>
          </a:p>
          <a:p>
            <a:pPr algn="ctr" eaLnBrk="0" hangingPunct="0"/>
            <a:endParaRPr lang="fr-FR" sz="1400" b="1" dirty="0">
              <a:solidFill>
                <a:schemeClr val="bg1"/>
              </a:solidFill>
              <a:latin typeface="Tahoma" pitchFamily="34" charset="0"/>
            </a:endParaRPr>
          </a:p>
          <a:p>
            <a:pPr algn="ctr" eaLnBrk="0" hangingPunct="0"/>
            <a:r>
              <a:rPr lang="fr-FR" sz="1400" b="1" dirty="0">
                <a:latin typeface="Tahoma" pitchFamily="34" charset="0"/>
              </a:rPr>
              <a:t>Passif circulant</a:t>
            </a:r>
          </a:p>
        </p:txBody>
      </p:sp>
      <p:sp>
        <p:nvSpPr>
          <p:cNvPr id="115721" name="Rectangle 7"/>
          <p:cNvSpPr>
            <a:spLocks noChangeArrowheads="1"/>
          </p:cNvSpPr>
          <p:nvPr/>
        </p:nvSpPr>
        <p:spPr bwMode="auto">
          <a:xfrm>
            <a:off x="2424114" y="1844675"/>
            <a:ext cx="3367087" cy="1085850"/>
          </a:xfrm>
          <a:prstGeom prst="rect">
            <a:avLst/>
          </a:prstGeom>
          <a:solidFill>
            <a:schemeClr val="bg1"/>
          </a:solidFill>
          <a:ln w="12700">
            <a:solidFill>
              <a:schemeClr val="tx1"/>
            </a:solidFill>
            <a:miter lim="800000"/>
            <a:headEnd/>
            <a:tailEnd/>
          </a:ln>
        </p:spPr>
        <p:txBody>
          <a:bodyPr lIns="90488" tIns="44450" rIns="90488" bIns="44450" anchorCtr="1"/>
          <a:lstStyle/>
          <a:p>
            <a:pPr algn="ctr" eaLnBrk="0" hangingPunct="0"/>
            <a:endParaRPr lang="fr-FR" sz="1400" b="1" dirty="0">
              <a:solidFill>
                <a:schemeClr val="bg1"/>
              </a:solidFill>
              <a:latin typeface="Tahoma" pitchFamily="34" charset="0"/>
            </a:endParaRPr>
          </a:p>
          <a:p>
            <a:pPr algn="ctr" eaLnBrk="0" hangingPunct="0"/>
            <a:endParaRPr lang="fr-FR" sz="1400" b="1" dirty="0">
              <a:solidFill>
                <a:schemeClr val="bg1"/>
              </a:solidFill>
              <a:latin typeface="Tahoma" pitchFamily="34" charset="0"/>
            </a:endParaRPr>
          </a:p>
          <a:p>
            <a:pPr algn="ctr" eaLnBrk="0" hangingPunct="0"/>
            <a:r>
              <a:rPr lang="fr-FR" sz="1400" b="1" dirty="0">
                <a:latin typeface="Tahoma" pitchFamily="34" charset="0"/>
              </a:rPr>
              <a:t>Emplois stables</a:t>
            </a:r>
          </a:p>
        </p:txBody>
      </p:sp>
      <p:sp>
        <p:nvSpPr>
          <p:cNvPr id="115722" name="Rectangle 8"/>
          <p:cNvSpPr>
            <a:spLocks noChangeArrowheads="1"/>
          </p:cNvSpPr>
          <p:nvPr/>
        </p:nvSpPr>
        <p:spPr bwMode="auto">
          <a:xfrm>
            <a:off x="2424114" y="2995613"/>
            <a:ext cx="3367087" cy="2354262"/>
          </a:xfrm>
          <a:prstGeom prst="rect">
            <a:avLst/>
          </a:prstGeom>
          <a:solidFill>
            <a:schemeClr val="bg1"/>
          </a:solidFill>
          <a:ln w="12700">
            <a:solidFill>
              <a:schemeClr val="tx1"/>
            </a:solidFill>
            <a:miter lim="800000"/>
            <a:headEnd/>
            <a:tailEnd/>
          </a:ln>
        </p:spPr>
        <p:txBody>
          <a:bodyPr lIns="90488" tIns="44450" rIns="90488" bIns="44450" anchorCtr="1"/>
          <a:lstStyle/>
          <a:p>
            <a:pPr algn="ctr" eaLnBrk="0" hangingPunct="0"/>
            <a:endParaRPr lang="fr-FR" sz="1400" b="1" dirty="0">
              <a:solidFill>
                <a:schemeClr val="bg1"/>
              </a:solidFill>
              <a:latin typeface="Tahoma" pitchFamily="34" charset="0"/>
            </a:endParaRPr>
          </a:p>
          <a:p>
            <a:pPr algn="ctr" eaLnBrk="0" hangingPunct="0"/>
            <a:endParaRPr lang="fr-FR" sz="1400" b="1" dirty="0">
              <a:solidFill>
                <a:schemeClr val="bg1"/>
              </a:solidFill>
              <a:latin typeface="Tahoma" pitchFamily="34" charset="0"/>
            </a:endParaRPr>
          </a:p>
          <a:p>
            <a:pPr algn="ctr" eaLnBrk="0" hangingPunct="0"/>
            <a:endParaRPr lang="fr-FR" sz="1400" b="1" dirty="0">
              <a:solidFill>
                <a:schemeClr val="bg1"/>
              </a:solidFill>
              <a:latin typeface="Tahoma" pitchFamily="34" charset="0"/>
            </a:endParaRPr>
          </a:p>
          <a:p>
            <a:pPr algn="ctr" eaLnBrk="0" hangingPunct="0"/>
            <a:endParaRPr lang="fr-FR" sz="1400" b="1" dirty="0">
              <a:solidFill>
                <a:schemeClr val="bg1"/>
              </a:solidFill>
              <a:latin typeface="Tahoma" pitchFamily="34" charset="0"/>
            </a:endParaRPr>
          </a:p>
          <a:p>
            <a:pPr algn="ctr" eaLnBrk="0" hangingPunct="0"/>
            <a:endParaRPr lang="fr-FR" sz="1400" b="1" dirty="0">
              <a:solidFill>
                <a:schemeClr val="bg1"/>
              </a:solidFill>
              <a:latin typeface="Tahoma" pitchFamily="34" charset="0"/>
            </a:endParaRPr>
          </a:p>
          <a:p>
            <a:pPr algn="ctr" eaLnBrk="0" hangingPunct="0"/>
            <a:r>
              <a:rPr lang="fr-FR" sz="1400" b="1" dirty="0">
                <a:latin typeface="Tahoma" pitchFamily="34" charset="0"/>
              </a:rPr>
              <a:t>Actif circulant</a:t>
            </a:r>
          </a:p>
        </p:txBody>
      </p:sp>
      <p:sp>
        <p:nvSpPr>
          <p:cNvPr id="115723" name="Rectangle 9"/>
          <p:cNvSpPr>
            <a:spLocks noChangeArrowheads="1"/>
          </p:cNvSpPr>
          <p:nvPr/>
        </p:nvSpPr>
        <p:spPr bwMode="auto">
          <a:xfrm>
            <a:off x="2424113" y="5473700"/>
            <a:ext cx="3365500" cy="585788"/>
          </a:xfrm>
          <a:prstGeom prst="rect">
            <a:avLst/>
          </a:prstGeom>
          <a:solidFill>
            <a:schemeClr val="bg1"/>
          </a:solidFill>
          <a:ln w="12700">
            <a:solidFill>
              <a:schemeClr val="tx1"/>
            </a:solidFill>
            <a:miter lim="800000"/>
            <a:headEnd/>
            <a:tailEnd/>
          </a:ln>
        </p:spPr>
        <p:txBody>
          <a:bodyPr wrap="none" lIns="90488" tIns="44450" rIns="90488" bIns="44450" anchorCtr="1"/>
          <a:lstStyle/>
          <a:p>
            <a:pPr algn="ctr" eaLnBrk="0" hangingPunct="0"/>
            <a:r>
              <a:rPr lang="fr-FR" sz="1400" b="1" dirty="0">
                <a:latin typeface="Tahoma" pitchFamily="34" charset="0"/>
              </a:rPr>
              <a:t>Trésorerie actif</a:t>
            </a:r>
          </a:p>
        </p:txBody>
      </p:sp>
    </p:spTree>
    <p:extLst>
      <p:ext uri="{BB962C8B-B14F-4D97-AF65-F5344CB8AC3E}">
        <p14:creationId xmlns:p14="http://schemas.microsoft.com/office/powerpoint/2010/main" val="2041129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0" name="Rectangle 2"/>
          <p:cNvSpPr>
            <a:spLocks noGrp="1" noChangeArrowheads="1"/>
          </p:cNvSpPr>
          <p:nvPr>
            <p:ph type="title"/>
          </p:nvPr>
        </p:nvSpPr>
        <p:spPr/>
        <p:txBody>
          <a:bodyPr/>
          <a:lstStyle/>
          <a:p>
            <a:pPr eaLnBrk="1" hangingPunct="1"/>
            <a:r>
              <a:rPr lang="fr-FR" sz="3400"/>
              <a:t>Analyse financière </a:t>
            </a:r>
            <a:br>
              <a:rPr lang="fr-FR" sz="3400"/>
            </a:br>
            <a:r>
              <a:rPr lang="fr-FR" sz="3400" u="sng"/>
              <a:t>2. BFR, FR, TN</a:t>
            </a:r>
          </a:p>
        </p:txBody>
      </p:sp>
      <p:sp>
        <p:nvSpPr>
          <p:cNvPr id="116741" name="Rectangle 3"/>
          <p:cNvSpPr>
            <a:spLocks noGrp="1" noChangeArrowheads="1"/>
          </p:cNvSpPr>
          <p:nvPr>
            <p:ph type="body" idx="1"/>
          </p:nvPr>
        </p:nvSpPr>
        <p:spPr/>
        <p:txBody>
          <a:bodyPr/>
          <a:lstStyle/>
          <a:p>
            <a:pPr eaLnBrk="1" hangingPunct="1"/>
            <a:r>
              <a:rPr lang="fr-FR"/>
              <a:t>Le BFR, le BFRE</a:t>
            </a:r>
          </a:p>
        </p:txBody>
      </p:sp>
      <p:grpSp>
        <p:nvGrpSpPr>
          <p:cNvPr id="2" name="Group 4"/>
          <p:cNvGrpSpPr>
            <a:grpSpLocks/>
          </p:cNvGrpSpPr>
          <p:nvPr/>
        </p:nvGrpSpPr>
        <p:grpSpPr bwMode="auto">
          <a:xfrm>
            <a:off x="2208213" y="2708275"/>
            <a:ext cx="7777162" cy="2827338"/>
            <a:chOff x="385" y="1616"/>
            <a:chExt cx="4899" cy="1781"/>
          </a:xfrm>
          <a:solidFill>
            <a:schemeClr val="bg1"/>
          </a:solidFill>
        </p:grpSpPr>
        <p:sp>
          <p:nvSpPr>
            <p:cNvPr id="116743" name="Rectangle 5"/>
            <p:cNvSpPr>
              <a:spLocks noChangeArrowheads="1"/>
            </p:cNvSpPr>
            <p:nvPr/>
          </p:nvSpPr>
          <p:spPr bwMode="auto">
            <a:xfrm>
              <a:off x="385" y="1616"/>
              <a:ext cx="2405" cy="1781"/>
            </a:xfrm>
            <a:prstGeom prst="rect">
              <a:avLst/>
            </a:prstGeom>
            <a:grpFill/>
            <a:ln w="12700">
              <a:solidFill>
                <a:schemeClr val="tx1"/>
              </a:solidFill>
              <a:miter lim="800000"/>
              <a:headEnd/>
              <a:tailEnd/>
            </a:ln>
          </p:spPr>
          <p:txBody>
            <a:bodyPr lIns="90488" tIns="44450" rIns="90488" bIns="44450" anchorCtr="1"/>
            <a:lstStyle/>
            <a:p>
              <a:pPr algn="ctr" eaLnBrk="0" hangingPunct="0"/>
              <a:r>
                <a:rPr lang="fr-FR" sz="2000" b="1">
                  <a:solidFill>
                    <a:schemeClr val="bg1"/>
                  </a:solidFill>
                  <a:latin typeface="Tahoma" pitchFamily="34" charset="0"/>
                </a:rPr>
                <a:t>Actif circulant d’exploitation</a:t>
              </a:r>
              <a:endParaRPr lang="fr-FR" sz="2000" b="1">
                <a:latin typeface="Tahoma" pitchFamily="34" charset="0"/>
              </a:endParaRPr>
            </a:p>
          </p:txBody>
        </p:sp>
        <p:sp>
          <p:nvSpPr>
            <p:cNvPr id="116744" name="AutoShape 6"/>
            <p:cNvSpPr>
              <a:spLocks noChangeArrowheads="1"/>
            </p:cNvSpPr>
            <p:nvPr/>
          </p:nvSpPr>
          <p:spPr bwMode="auto">
            <a:xfrm>
              <a:off x="593" y="2251"/>
              <a:ext cx="1988" cy="862"/>
            </a:xfrm>
            <a:prstGeom prst="roundRect">
              <a:avLst>
                <a:gd name="adj" fmla="val 16667"/>
              </a:avLst>
            </a:prstGeom>
            <a:grpFill/>
            <a:ln w="12700">
              <a:solidFill>
                <a:schemeClr val="tx1"/>
              </a:solidFill>
              <a:round/>
              <a:headEnd/>
              <a:tailEnd/>
            </a:ln>
          </p:spPr>
          <p:txBody>
            <a:bodyPr anchor="ctr" anchorCtr="1"/>
            <a:lstStyle/>
            <a:p>
              <a:pPr algn="ctr" eaLnBrk="0" hangingPunct="0"/>
              <a:r>
                <a:rPr lang="fr-FR" sz="1400" b="1">
                  <a:latin typeface="Tahoma" pitchFamily="34" charset="0"/>
                </a:rPr>
                <a:t>Stocks,créances clients</a:t>
              </a:r>
            </a:p>
            <a:p>
              <a:pPr algn="ctr" eaLnBrk="0" hangingPunct="0"/>
              <a:r>
                <a:rPr lang="fr-FR" sz="1400" b="1">
                  <a:latin typeface="Tahoma" pitchFamily="34" charset="0"/>
                </a:rPr>
                <a:t>+ avances et acomptes versés</a:t>
              </a:r>
            </a:p>
            <a:p>
              <a:pPr algn="ctr" eaLnBrk="0" hangingPunct="0"/>
              <a:r>
                <a:rPr lang="fr-FR" sz="1400" b="1">
                  <a:latin typeface="Tahoma" pitchFamily="34" charset="0"/>
                </a:rPr>
                <a:t>+ charges constatées d ’avance</a:t>
              </a:r>
              <a:r>
                <a:rPr lang="fr-FR" sz="1300" b="1">
                  <a:latin typeface="Tahoma" pitchFamily="34" charset="0"/>
                </a:rPr>
                <a:t> </a:t>
              </a:r>
            </a:p>
          </p:txBody>
        </p:sp>
        <p:sp>
          <p:nvSpPr>
            <p:cNvPr id="116745" name="Rectangle 7"/>
            <p:cNvSpPr>
              <a:spLocks noChangeArrowheads="1"/>
            </p:cNvSpPr>
            <p:nvPr/>
          </p:nvSpPr>
          <p:spPr bwMode="auto">
            <a:xfrm>
              <a:off x="2880" y="1616"/>
              <a:ext cx="2404" cy="1270"/>
            </a:xfrm>
            <a:prstGeom prst="rect">
              <a:avLst/>
            </a:prstGeom>
            <a:grpFill/>
            <a:ln w="12700">
              <a:solidFill>
                <a:schemeClr val="tx1"/>
              </a:solidFill>
              <a:miter lim="800000"/>
              <a:headEnd/>
              <a:tailEnd/>
            </a:ln>
          </p:spPr>
          <p:txBody>
            <a:bodyPr wrap="none" lIns="90488" tIns="44450" rIns="90488" bIns="44450" anchorCtr="1"/>
            <a:lstStyle/>
            <a:p>
              <a:pPr algn="ctr" eaLnBrk="0" hangingPunct="0"/>
              <a:r>
                <a:rPr lang="fr-FR" sz="2000" b="1">
                  <a:solidFill>
                    <a:schemeClr val="bg1"/>
                  </a:solidFill>
                  <a:latin typeface="Tahoma" pitchFamily="34" charset="0"/>
                </a:rPr>
                <a:t>Passif circulant</a:t>
              </a:r>
            </a:p>
            <a:p>
              <a:pPr algn="ctr" eaLnBrk="0" hangingPunct="0"/>
              <a:r>
                <a:rPr lang="fr-FR" sz="2000" b="1">
                  <a:solidFill>
                    <a:schemeClr val="bg1"/>
                  </a:solidFill>
                  <a:latin typeface="Tahoma" pitchFamily="34" charset="0"/>
                </a:rPr>
                <a:t>d’exploitation</a:t>
              </a:r>
              <a:endParaRPr lang="fr-FR" sz="2000" b="1">
                <a:latin typeface="Tahoma" pitchFamily="34" charset="0"/>
              </a:endParaRPr>
            </a:p>
          </p:txBody>
        </p:sp>
        <p:sp>
          <p:nvSpPr>
            <p:cNvPr id="116746" name="AutoShape 8"/>
            <p:cNvSpPr>
              <a:spLocks noChangeArrowheads="1"/>
            </p:cNvSpPr>
            <p:nvPr/>
          </p:nvSpPr>
          <p:spPr bwMode="auto">
            <a:xfrm>
              <a:off x="2925" y="2160"/>
              <a:ext cx="2313" cy="624"/>
            </a:xfrm>
            <a:prstGeom prst="roundRect">
              <a:avLst>
                <a:gd name="adj" fmla="val 16667"/>
              </a:avLst>
            </a:prstGeom>
            <a:grpFill/>
            <a:ln w="12700">
              <a:solidFill>
                <a:schemeClr val="tx1"/>
              </a:solidFill>
              <a:round/>
              <a:headEnd/>
              <a:tailEnd/>
            </a:ln>
          </p:spPr>
          <p:txBody>
            <a:bodyPr anchor="ctr" anchorCtr="1"/>
            <a:lstStyle/>
            <a:p>
              <a:pPr algn="ctr" eaLnBrk="0" hangingPunct="0"/>
              <a:r>
                <a:rPr lang="fr-FR" sz="1400" b="1">
                  <a:latin typeface="Tahoma" pitchFamily="34" charset="0"/>
                </a:rPr>
                <a:t>Fournisseurs + dettes fiscales et sociales + produits constatés d ’avance + avances et acomptes reçus</a:t>
              </a:r>
            </a:p>
          </p:txBody>
        </p:sp>
        <p:sp>
          <p:nvSpPr>
            <p:cNvPr id="116747" name="Rectangle 9"/>
            <p:cNvSpPr>
              <a:spLocks noChangeArrowheads="1"/>
            </p:cNvSpPr>
            <p:nvPr/>
          </p:nvSpPr>
          <p:spPr bwMode="auto">
            <a:xfrm>
              <a:off x="2880" y="2931"/>
              <a:ext cx="2404" cy="454"/>
            </a:xfrm>
            <a:prstGeom prst="rect">
              <a:avLst/>
            </a:prstGeom>
            <a:grpFill/>
            <a:ln w="9525">
              <a:solidFill>
                <a:schemeClr val="tx1"/>
              </a:solidFill>
              <a:miter lim="800000"/>
              <a:headEnd/>
              <a:tailEnd/>
            </a:ln>
          </p:spPr>
          <p:txBody>
            <a:bodyPr wrap="none" anchor="ctr"/>
            <a:lstStyle/>
            <a:p>
              <a:pPr algn="ctr"/>
              <a:r>
                <a:rPr lang="fr-FR" sz="2400" b="1">
                  <a:latin typeface="Tahoma" pitchFamily="34" charset="0"/>
                </a:rPr>
                <a:t>BFRE</a:t>
              </a:r>
            </a:p>
          </p:txBody>
        </p:sp>
      </p:grpSp>
    </p:spTree>
    <p:extLst>
      <p:ext uri="{BB962C8B-B14F-4D97-AF65-F5344CB8AC3E}">
        <p14:creationId xmlns:p14="http://schemas.microsoft.com/office/powerpoint/2010/main" val="4171125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9D70E4-2233-8D4A-A60E-43802C5B36B0}"/>
              </a:ext>
            </a:extLst>
          </p:cNvPr>
          <p:cNvSpPr>
            <a:spLocks noGrp="1"/>
          </p:cNvSpPr>
          <p:nvPr>
            <p:ph type="title"/>
          </p:nvPr>
        </p:nvSpPr>
        <p:spPr>
          <a:xfrm>
            <a:off x="945930" y="365125"/>
            <a:ext cx="10407869" cy="864585"/>
          </a:xfrm>
        </p:spPr>
        <p:txBody>
          <a:bodyPr/>
          <a:lstStyle/>
          <a:p>
            <a:pPr algn="ctr"/>
            <a:r>
              <a:rPr lang="fr-FR" b="1" dirty="0"/>
              <a:t>RETRAITEMENTS DU BILAN FONCTIONNEL</a:t>
            </a:r>
          </a:p>
        </p:txBody>
      </p:sp>
      <p:sp>
        <p:nvSpPr>
          <p:cNvPr id="3" name="Espace réservé du contenu 2">
            <a:extLst>
              <a:ext uri="{FF2B5EF4-FFF2-40B4-BE49-F238E27FC236}">
                <a16:creationId xmlns:a16="http://schemas.microsoft.com/office/drawing/2014/main" id="{DD671BEF-3A0A-294D-9D2F-ABF26FE0E26A}"/>
              </a:ext>
            </a:extLst>
          </p:cNvPr>
          <p:cNvSpPr>
            <a:spLocks noGrp="1"/>
          </p:cNvSpPr>
          <p:nvPr>
            <p:ph idx="1"/>
          </p:nvPr>
        </p:nvSpPr>
        <p:spPr>
          <a:xfrm>
            <a:off x="662152" y="1513490"/>
            <a:ext cx="10691648" cy="4979385"/>
          </a:xfrm>
        </p:spPr>
        <p:txBody>
          <a:bodyPr>
            <a:normAutofit/>
          </a:bodyPr>
          <a:lstStyle/>
          <a:p>
            <a:pPr marL="0" indent="0">
              <a:buNone/>
            </a:pPr>
            <a:r>
              <a:rPr lang="fr-FR" dirty="0"/>
              <a:t>LES RETRAITEMENTS PERMETTENT DE PASSER DU BILAN COMPTABLE AU BILAN FONCTIONNEL RÉSUMÉ </a:t>
            </a:r>
          </a:p>
          <a:p>
            <a:r>
              <a:rPr lang="fr-FR" dirty="0"/>
              <a:t>LE PASSAGE AU BILAN FONCTIONNEL S’APPUIE SUR LES PRINCIPES SUIVANTS:</a:t>
            </a:r>
          </a:p>
          <a:p>
            <a:pPr marL="914400" lvl="1" indent="-457200">
              <a:buFont typeface="+mj-lt"/>
              <a:buAutoNum type="arabicPeriod"/>
            </a:pPr>
            <a:r>
              <a:rPr lang="fr-FR" dirty="0"/>
              <a:t>Dans le bilan fonctionnel, les emplois et ressources sont évalués à la valeur d’origine des flux de recettes et de dépenses. Ainsi :</a:t>
            </a:r>
            <a:endParaRPr lang="fr-MA" sz="2000" dirty="0"/>
          </a:p>
          <a:p>
            <a:pPr lvl="2"/>
            <a:r>
              <a:rPr lang="fr-FR" b="1" dirty="0"/>
              <a:t>l’actif </a:t>
            </a:r>
            <a:r>
              <a:rPr lang="fr-FR" dirty="0"/>
              <a:t>du bilan fonctionnel est évalué en </a:t>
            </a:r>
            <a:r>
              <a:rPr lang="fr-FR" b="1" dirty="0"/>
              <a:t>valeurs brutes </a:t>
            </a:r>
            <a:r>
              <a:rPr lang="fr-FR" dirty="0"/>
              <a:t>;</a:t>
            </a:r>
            <a:endParaRPr lang="fr-MA" sz="1600" dirty="0"/>
          </a:p>
          <a:p>
            <a:pPr lvl="2"/>
            <a:r>
              <a:rPr lang="fr-FR" dirty="0"/>
              <a:t>les </a:t>
            </a:r>
            <a:r>
              <a:rPr lang="fr-FR" b="1" dirty="0"/>
              <a:t>amortissements et provisions</a:t>
            </a:r>
            <a:r>
              <a:rPr lang="fr-FR" dirty="0"/>
              <a:t> sont donc RAJOUTÉS au montant des CAPTAUX PROPRES (CP)</a:t>
            </a:r>
            <a:endParaRPr lang="fr-MA" sz="1600" dirty="0"/>
          </a:p>
          <a:p>
            <a:pPr marL="457200" lvl="1" indent="0">
              <a:buNone/>
            </a:pPr>
            <a:r>
              <a:rPr lang="fr-FR" dirty="0"/>
              <a:t>   Plus précisément, les postes de l’actif sont inscrits pour leurs MONTANTS BRUTS figurant au bilan comptable (colonne 2)</a:t>
            </a:r>
          </a:p>
          <a:p>
            <a:pPr marL="457200" lvl="1" indent="0">
              <a:buNone/>
            </a:pPr>
            <a:r>
              <a:rPr lang="fr-FR" dirty="0"/>
              <a:t>En contrepartie, la somme des amortissements et provisions (colonne 3) est rajoutée au montant des Capitaux propres </a:t>
            </a:r>
            <a:r>
              <a:rPr lang="fr-FR" b="1" i="1" dirty="0"/>
              <a:t>(voir illustration plus bas)</a:t>
            </a:r>
          </a:p>
        </p:txBody>
      </p:sp>
      <p:sp>
        <p:nvSpPr>
          <p:cNvPr id="4" name="Flèche vers la droite 3">
            <a:extLst>
              <a:ext uri="{FF2B5EF4-FFF2-40B4-BE49-F238E27FC236}">
                <a16:creationId xmlns:a16="http://schemas.microsoft.com/office/drawing/2014/main" id="{911E6565-2505-224F-A3F8-DB6E0BD863D4}"/>
              </a:ext>
            </a:extLst>
          </p:cNvPr>
          <p:cNvSpPr/>
          <p:nvPr/>
        </p:nvSpPr>
        <p:spPr>
          <a:xfrm>
            <a:off x="945930" y="4950372"/>
            <a:ext cx="462455" cy="2942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060394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13BC7D-C872-8D4F-96BC-4F9F0644DFC4}"/>
              </a:ext>
            </a:extLst>
          </p:cNvPr>
          <p:cNvSpPr>
            <a:spLocks noGrp="1"/>
          </p:cNvSpPr>
          <p:nvPr>
            <p:ph type="title"/>
          </p:nvPr>
        </p:nvSpPr>
        <p:spPr>
          <a:xfrm>
            <a:off x="798786" y="365126"/>
            <a:ext cx="10555014" cy="465192"/>
          </a:xfrm>
        </p:spPr>
        <p:txBody>
          <a:bodyPr>
            <a:normAutofit fontScale="90000"/>
          </a:bodyPr>
          <a:lstStyle/>
          <a:p>
            <a:pPr algn="ctr"/>
            <a:r>
              <a:rPr lang="fr-FR" b="1" dirty="0"/>
              <a:t>RETRAITEMENTS DU BILAN FONCTIONNEL</a:t>
            </a:r>
            <a:endParaRPr lang="fr-FR" dirty="0"/>
          </a:p>
        </p:txBody>
      </p:sp>
      <p:sp>
        <p:nvSpPr>
          <p:cNvPr id="3" name="Espace réservé du contenu 2">
            <a:extLst>
              <a:ext uri="{FF2B5EF4-FFF2-40B4-BE49-F238E27FC236}">
                <a16:creationId xmlns:a16="http://schemas.microsoft.com/office/drawing/2014/main" id="{A2FB01EE-C672-6C4D-99A9-0C39250E8CAB}"/>
              </a:ext>
            </a:extLst>
          </p:cNvPr>
          <p:cNvSpPr>
            <a:spLocks noGrp="1"/>
          </p:cNvSpPr>
          <p:nvPr>
            <p:ph idx="1"/>
          </p:nvPr>
        </p:nvSpPr>
        <p:spPr>
          <a:xfrm>
            <a:off x="588579" y="956442"/>
            <a:ext cx="10765221" cy="5220522"/>
          </a:xfrm>
        </p:spPr>
        <p:txBody>
          <a:bodyPr/>
          <a:lstStyle/>
          <a:p>
            <a:pPr lvl="1"/>
            <a:r>
              <a:rPr lang="fr-FR" b="1" dirty="0"/>
              <a:t>Les écarts de conversion-actif</a:t>
            </a:r>
            <a:r>
              <a:rPr lang="fr-FR" dirty="0"/>
              <a:t> (ECA): Ces écarts sont dus à la conversion au cours de change à la clôture de l’exercice des créances et des dettes en monnaie étrangère. Ils doivent être neutralisés de façon à retrouver les valeurs d’origine des créances et des dettes correspondantes.</a:t>
            </a:r>
            <a:endParaRPr lang="fr-MA" sz="2000" dirty="0"/>
          </a:p>
          <a:p>
            <a:pPr lvl="2"/>
            <a:r>
              <a:rPr lang="fr-FR" dirty="0"/>
              <a:t>Ecart de conversion actif (cas de diminution d’une créance) : </a:t>
            </a:r>
            <a:endParaRPr lang="fr-MA" sz="1600" dirty="0"/>
          </a:p>
          <a:p>
            <a:pPr lvl="3"/>
            <a:r>
              <a:rPr lang="fr-FR" dirty="0"/>
              <a:t>à faire disparaitre de l’actif ;</a:t>
            </a:r>
            <a:endParaRPr lang="fr-MA" sz="1400" dirty="0"/>
          </a:p>
          <a:p>
            <a:pPr lvl="3"/>
            <a:r>
              <a:rPr lang="fr-FR" dirty="0"/>
              <a:t>à rajouter au montant de la créance concernée</a:t>
            </a:r>
            <a:endParaRPr lang="fr-MA" sz="1400" dirty="0"/>
          </a:p>
          <a:p>
            <a:pPr lvl="2"/>
            <a:r>
              <a:rPr lang="fr-FR" dirty="0"/>
              <a:t>Ecart de conversion actif (cas d’augmentation d’une dette) : </a:t>
            </a:r>
            <a:endParaRPr lang="fr-MA" sz="1600" dirty="0"/>
          </a:p>
          <a:p>
            <a:pPr lvl="3"/>
            <a:r>
              <a:rPr lang="fr-FR" dirty="0"/>
              <a:t>à faire disparaitre de l’actif ;</a:t>
            </a:r>
            <a:endParaRPr lang="fr-MA" sz="1400" dirty="0"/>
          </a:p>
          <a:p>
            <a:pPr lvl="3"/>
            <a:r>
              <a:rPr lang="fr-FR" dirty="0"/>
              <a:t>à déduire du montant des dettes concernées.</a:t>
            </a:r>
            <a:endParaRPr lang="fr-MA" sz="1400" dirty="0"/>
          </a:p>
          <a:p>
            <a:pPr marL="0" indent="0">
              <a:buNone/>
            </a:pPr>
            <a:r>
              <a:rPr lang="fr-FR" dirty="0"/>
              <a:t>      Plus précisément, </a:t>
            </a:r>
          </a:p>
          <a:p>
            <a:pPr lvl="2"/>
            <a:r>
              <a:rPr lang="fr-FR" dirty="0"/>
              <a:t>Si ECA lié à une Dette, son montant est DÉDUIT du montant de la dette concernée</a:t>
            </a:r>
          </a:p>
          <a:p>
            <a:pPr lvl="2"/>
            <a:r>
              <a:rPr lang="fr-FR" dirty="0"/>
              <a:t>Si ECA lié à une Créance, son montant est RAJOUTÉ au montant de la créance concernée</a:t>
            </a:r>
          </a:p>
          <a:p>
            <a:pPr lvl="2"/>
            <a:endParaRPr lang="fr-FR" dirty="0"/>
          </a:p>
          <a:p>
            <a:pPr marL="914400" lvl="2" indent="0">
              <a:buNone/>
            </a:pPr>
            <a:r>
              <a:rPr lang="fr-FR" b="1" i="1" dirty="0"/>
              <a:t>(voir illustration plus bas)</a:t>
            </a:r>
            <a:endParaRPr lang="fr-FR" dirty="0"/>
          </a:p>
        </p:txBody>
      </p:sp>
      <p:sp>
        <p:nvSpPr>
          <p:cNvPr id="4" name="Flèche vers la droite 3">
            <a:extLst>
              <a:ext uri="{FF2B5EF4-FFF2-40B4-BE49-F238E27FC236}">
                <a16:creationId xmlns:a16="http://schemas.microsoft.com/office/drawing/2014/main" id="{B61C9B91-D3C7-4A42-9A63-A2E99CB2905D}"/>
              </a:ext>
            </a:extLst>
          </p:cNvPr>
          <p:cNvSpPr/>
          <p:nvPr/>
        </p:nvSpPr>
        <p:spPr>
          <a:xfrm>
            <a:off x="633248" y="4437829"/>
            <a:ext cx="409903" cy="2077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640917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7C53F8-9343-5F47-8785-2EE3731C1AA2}"/>
              </a:ext>
            </a:extLst>
          </p:cNvPr>
          <p:cNvSpPr>
            <a:spLocks noGrp="1"/>
          </p:cNvSpPr>
          <p:nvPr>
            <p:ph type="title"/>
          </p:nvPr>
        </p:nvSpPr>
        <p:spPr>
          <a:xfrm>
            <a:off x="838200" y="365126"/>
            <a:ext cx="10515600" cy="885606"/>
          </a:xfrm>
        </p:spPr>
        <p:txBody>
          <a:bodyPr/>
          <a:lstStyle/>
          <a:p>
            <a:r>
              <a:rPr lang="fr-FR" b="1" dirty="0"/>
              <a:t>RETRAITEMENTS DU BILAN FONCTIONNEL</a:t>
            </a:r>
            <a:endParaRPr lang="fr-FR" dirty="0"/>
          </a:p>
        </p:txBody>
      </p:sp>
      <p:sp>
        <p:nvSpPr>
          <p:cNvPr id="3" name="Espace réservé du contenu 2">
            <a:extLst>
              <a:ext uri="{FF2B5EF4-FFF2-40B4-BE49-F238E27FC236}">
                <a16:creationId xmlns:a16="http://schemas.microsoft.com/office/drawing/2014/main" id="{EBE17CEF-5C62-D043-8492-1FC4025D7B01}"/>
              </a:ext>
            </a:extLst>
          </p:cNvPr>
          <p:cNvSpPr>
            <a:spLocks noGrp="1"/>
          </p:cNvSpPr>
          <p:nvPr>
            <p:ph idx="1"/>
          </p:nvPr>
        </p:nvSpPr>
        <p:spPr>
          <a:xfrm>
            <a:off x="756745" y="1418897"/>
            <a:ext cx="10597055" cy="4758066"/>
          </a:xfrm>
        </p:spPr>
        <p:txBody>
          <a:bodyPr>
            <a:normAutofit lnSpcReduction="10000"/>
          </a:bodyPr>
          <a:lstStyle/>
          <a:p>
            <a:pPr lvl="0"/>
            <a:r>
              <a:rPr lang="fr-FR" b="1" dirty="0"/>
              <a:t>Les écarts de conversion passif (ECP)</a:t>
            </a:r>
            <a:r>
              <a:rPr lang="fr-FR" dirty="0"/>
              <a:t>: Il s’agit  d’un gain de change latent. Deux cas de figures se présentent alors :</a:t>
            </a:r>
            <a:endParaRPr lang="fr-MA" dirty="0"/>
          </a:p>
          <a:p>
            <a:pPr lvl="1"/>
            <a:r>
              <a:rPr lang="fr-FR" dirty="0"/>
              <a:t>Ecart de conversion passif (cas d’augmentation de créances) : </a:t>
            </a:r>
            <a:endParaRPr lang="fr-MA" dirty="0"/>
          </a:p>
          <a:p>
            <a:pPr lvl="2"/>
            <a:r>
              <a:rPr lang="fr-FR" dirty="0"/>
              <a:t>à faire disparaitre du passif ;</a:t>
            </a:r>
            <a:endParaRPr lang="fr-MA" dirty="0"/>
          </a:p>
          <a:p>
            <a:pPr lvl="2"/>
            <a:r>
              <a:rPr lang="fr-FR" dirty="0"/>
              <a:t>à déduire du montant de la créance concernée.</a:t>
            </a:r>
            <a:endParaRPr lang="fr-MA" dirty="0"/>
          </a:p>
          <a:p>
            <a:pPr lvl="1"/>
            <a:r>
              <a:rPr lang="fr-FR" dirty="0"/>
              <a:t>Ecart de conversion passif (cas de diminution de dettes) : </a:t>
            </a:r>
            <a:endParaRPr lang="fr-MA" dirty="0"/>
          </a:p>
          <a:p>
            <a:pPr lvl="2"/>
            <a:r>
              <a:rPr lang="fr-FR" dirty="0"/>
              <a:t>à faire disparaitre du passif ;</a:t>
            </a:r>
            <a:endParaRPr lang="fr-MA" dirty="0"/>
          </a:p>
          <a:p>
            <a:pPr lvl="2"/>
            <a:r>
              <a:rPr lang="fr-FR" dirty="0"/>
              <a:t>à rajouter au montant des dettes concernées.</a:t>
            </a:r>
            <a:endParaRPr lang="fr-MA" dirty="0"/>
          </a:p>
          <a:p>
            <a:pPr marL="0" indent="0">
              <a:buNone/>
            </a:pPr>
            <a:r>
              <a:rPr lang="fr-FR" dirty="0"/>
              <a:t>      Plus précisément, </a:t>
            </a:r>
          </a:p>
          <a:p>
            <a:pPr lvl="2"/>
            <a:r>
              <a:rPr lang="fr-FR" dirty="0"/>
              <a:t>Si ECP lié à une Dette, son montant est RAJOUTÉ au montant de la dette concernée.</a:t>
            </a:r>
          </a:p>
          <a:p>
            <a:pPr lvl="2"/>
            <a:r>
              <a:rPr lang="fr-FR" dirty="0"/>
              <a:t>Si ECP lié à une Créance, son montant est DÉDUIT du montant de la créance concernée.</a:t>
            </a:r>
          </a:p>
          <a:p>
            <a:pPr lvl="2"/>
            <a:endParaRPr lang="fr-FR" dirty="0"/>
          </a:p>
          <a:p>
            <a:pPr marL="914400" lvl="2" indent="0">
              <a:buNone/>
            </a:pPr>
            <a:r>
              <a:rPr lang="fr-FR" b="1" i="1" dirty="0"/>
              <a:t>(voir illustration plus bas)</a:t>
            </a:r>
            <a:endParaRPr lang="fr-FR" dirty="0"/>
          </a:p>
        </p:txBody>
      </p:sp>
      <p:sp>
        <p:nvSpPr>
          <p:cNvPr id="5" name="Flèche vers la droite 4">
            <a:extLst>
              <a:ext uri="{FF2B5EF4-FFF2-40B4-BE49-F238E27FC236}">
                <a16:creationId xmlns:a16="http://schemas.microsoft.com/office/drawing/2014/main" id="{92A7C29B-9BF0-6046-A1FC-9DE25D96AE99}"/>
              </a:ext>
            </a:extLst>
          </p:cNvPr>
          <p:cNvSpPr/>
          <p:nvPr/>
        </p:nvSpPr>
        <p:spPr>
          <a:xfrm>
            <a:off x="838199" y="4561490"/>
            <a:ext cx="423041" cy="2522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3372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6FD274-A13F-2F4D-89E9-2BE7AEBFF0D3}"/>
              </a:ext>
            </a:extLst>
          </p:cNvPr>
          <p:cNvSpPr>
            <a:spLocks noGrp="1"/>
          </p:cNvSpPr>
          <p:nvPr>
            <p:ph type="title"/>
          </p:nvPr>
        </p:nvSpPr>
        <p:spPr>
          <a:xfrm>
            <a:off x="838200" y="365126"/>
            <a:ext cx="10515600" cy="822544"/>
          </a:xfrm>
        </p:spPr>
        <p:txBody>
          <a:bodyPr/>
          <a:lstStyle/>
          <a:p>
            <a:r>
              <a:rPr lang="fr-FR" b="1" dirty="0"/>
              <a:t>RETRAITEMENTS DU BILAN FONCTIONNEL</a:t>
            </a:r>
            <a:endParaRPr lang="fr-FR" dirty="0"/>
          </a:p>
        </p:txBody>
      </p:sp>
      <p:sp>
        <p:nvSpPr>
          <p:cNvPr id="3" name="Espace réservé du contenu 2">
            <a:extLst>
              <a:ext uri="{FF2B5EF4-FFF2-40B4-BE49-F238E27FC236}">
                <a16:creationId xmlns:a16="http://schemas.microsoft.com/office/drawing/2014/main" id="{1C89F355-2DB3-5E43-A82E-175461D52743}"/>
              </a:ext>
            </a:extLst>
          </p:cNvPr>
          <p:cNvSpPr>
            <a:spLocks noGrp="1"/>
          </p:cNvSpPr>
          <p:nvPr>
            <p:ph idx="1"/>
          </p:nvPr>
        </p:nvSpPr>
        <p:spPr>
          <a:xfrm>
            <a:off x="838200" y="1397876"/>
            <a:ext cx="10515600" cy="4779087"/>
          </a:xfrm>
        </p:spPr>
        <p:txBody>
          <a:bodyPr>
            <a:normAutofit/>
          </a:bodyPr>
          <a:lstStyle/>
          <a:p>
            <a:r>
              <a:rPr lang="fr-FR" b="1" dirty="0"/>
              <a:t>Immobilisations acquises en crédit-bail</a:t>
            </a:r>
          </a:p>
          <a:p>
            <a:pPr marL="0" indent="0">
              <a:buNone/>
            </a:pPr>
            <a:r>
              <a:rPr lang="fr-FR" dirty="0"/>
              <a:t>Ces immobilisations sont considérées comme faisant partie de l’Actif Économique et qu’elles sont financées par crédit bancaire classique, il convient donc de :</a:t>
            </a:r>
            <a:endParaRPr lang="fr-MA" dirty="0"/>
          </a:p>
          <a:p>
            <a:pPr lvl="1"/>
            <a:r>
              <a:rPr lang="fr-FR" dirty="0"/>
              <a:t>de les RAJOUTER à </a:t>
            </a:r>
            <a:r>
              <a:rPr lang="fr-FR" b="1" dirty="0"/>
              <a:t>l’actif immobilisé </a:t>
            </a:r>
            <a:r>
              <a:rPr lang="fr-FR" dirty="0"/>
              <a:t>figureront les immobilisations pour leur </a:t>
            </a:r>
            <a:r>
              <a:rPr lang="fr-FR" b="1" dirty="0"/>
              <a:t>valeur d’origine </a:t>
            </a:r>
            <a:r>
              <a:rPr lang="fr-FR" dirty="0"/>
              <a:t>;</a:t>
            </a:r>
          </a:p>
          <a:p>
            <a:pPr lvl="1"/>
            <a:r>
              <a:rPr lang="fr-FR" dirty="0"/>
              <a:t>au passif, figureront les contreparties suivantes :</a:t>
            </a:r>
          </a:p>
          <a:p>
            <a:pPr lvl="2"/>
            <a:r>
              <a:rPr lang="fr-FR" dirty="0"/>
              <a:t>En capitaux propres (CP), les parts d’annuités de crédit-bail payés correspondant aux amortissements         CP + Somme des Amortissements théoriques des actifs en CB</a:t>
            </a:r>
          </a:p>
          <a:p>
            <a:pPr lvl="2"/>
            <a:r>
              <a:rPr lang="fr-FR" dirty="0"/>
              <a:t>En dettes financières (DF), le montant de la dette initiale diminué Somme des Amortissements théoriques des actifs en CB          DF + Montant Net de l’actif </a:t>
            </a:r>
            <a:endParaRPr lang="fr-MA" dirty="0"/>
          </a:p>
          <a:p>
            <a:pPr marL="0" indent="0">
              <a:buNone/>
            </a:pPr>
            <a:endParaRPr lang="fr-FR" dirty="0"/>
          </a:p>
        </p:txBody>
      </p:sp>
      <p:sp>
        <p:nvSpPr>
          <p:cNvPr id="5" name="Flèche vers la droite 4">
            <a:extLst>
              <a:ext uri="{FF2B5EF4-FFF2-40B4-BE49-F238E27FC236}">
                <a16:creationId xmlns:a16="http://schemas.microsoft.com/office/drawing/2014/main" id="{79B75AD2-7BEB-DE48-B27C-828F10A837AB}"/>
              </a:ext>
            </a:extLst>
          </p:cNvPr>
          <p:cNvSpPr/>
          <p:nvPr/>
        </p:nvSpPr>
        <p:spPr>
          <a:xfrm>
            <a:off x="3836277" y="4603532"/>
            <a:ext cx="315310" cy="2312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a droite 5">
            <a:extLst>
              <a:ext uri="{FF2B5EF4-FFF2-40B4-BE49-F238E27FC236}">
                <a16:creationId xmlns:a16="http://schemas.microsoft.com/office/drawing/2014/main" id="{B454A351-FBE9-F44A-BF70-2DDC79E106FE}"/>
              </a:ext>
            </a:extLst>
          </p:cNvPr>
          <p:cNvSpPr/>
          <p:nvPr/>
        </p:nvSpPr>
        <p:spPr>
          <a:xfrm>
            <a:off x="6737131" y="5192110"/>
            <a:ext cx="399393" cy="189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46232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BCDD4E-08D4-0349-BF8B-68BA14B755A8}"/>
              </a:ext>
            </a:extLst>
          </p:cNvPr>
          <p:cNvSpPr>
            <a:spLocks noGrp="1"/>
          </p:cNvSpPr>
          <p:nvPr>
            <p:ph type="title"/>
          </p:nvPr>
        </p:nvSpPr>
        <p:spPr>
          <a:xfrm>
            <a:off x="838200" y="365126"/>
            <a:ext cx="10515600" cy="812034"/>
          </a:xfrm>
        </p:spPr>
        <p:txBody>
          <a:bodyPr/>
          <a:lstStyle/>
          <a:p>
            <a:pPr algn="ctr"/>
            <a:r>
              <a:rPr lang="fr-FR" b="1" dirty="0"/>
              <a:t>RETRAITEMENTS DU BILAN FONCTIONNEL</a:t>
            </a:r>
            <a:endParaRPr lang="fr-FR" dirty="0"/>
          </a:p>
        </p:txBody>
      </p:sp>
      <p:sp>
        <p:nvSpPr>
          <p:cNvPr id="3" name="Espace réservé du contenu 2">
            <a:extLst>
              <a:ext uri="{FF2B5EF4-FFF2-40B4-BE49-F238E27FC236}">
                <a16:creationId xmlns:a16="http://schemas.microsoft.com/office/drawing/2014/main" id="{24DE938F-6D5A-C249-A692-21AC143AFDFB}"/>
              </a:ext>
            </a:extLst>
          </p:cNvPr>
          <p:cNvSpPr>
            <a:spLocks noGrp="1"/>
          </p:cNvSpPr>
          <p:nvPr>
            <p:ph idx="1"/>
          </p:nvPr>
        </p:nvSpPr>
        <p:spPr>
          <a:xfrm>
            <a:off x="838200" y="1313793"/>
            <a:ext cx="10515600" cy="4863170"/>
          </a:xfrm>
        </p:spPr>
        <p:txBody>
          <a:bodyPr>
            <a:normAutofit fontScale="92500"/>
          </a:bodyPr>
          <a:lstStyle/>
          <a:p>
            <a:r>
              <a:rPr lang="fr-FR" dirty="0"/>
              <a:t>Pour permettre une analyse appropriée de l’équilibre fonctionnel, il est recommandé au niveau de l’actif et du passif circulants de distinguer entre les actifs et passifs circulants d’exploitation et ceux dits Hors exploitation. On aura donc:</a:t>
            </a:r>
          </a:p>
          <a:p>
            <a:pPr lvl="1"/>
            <a:r>
              <a:rPr lang="fr-FR" dirty="0"/>
              <a:t>Les ACE (Actifs Circulants d’Exploitation) qui comprennent tout actif émanant du cycle d’exploitation. Par exemple: Stocks, crédits clients…</a:t>
            </a:r>
          </a:p>
          <a:p>
            <a:pPr lvl="1"/>
            <a:r>
              <a:rPr lang="fr-FR" dirty="0"/>
              <a:t>Les ACHE (Actifs Circulants Hors-Exploitation) qui émanent d’opérations ne relevant pas de l’exploitation. Par exemple: comptes d’associés débiteurs, créances sur impôts sur résultat, titres et valeurs de placement…</a:t>
            </a:r>
          </a:p>
          <a:p>
            <a:pPr lvl="1"/>
            <a:r>
              <a:rPr lang="fr-FR" dirty="0"/>
              <a:t>Les PCE (Passifs Circulants d’Exploitation) qui comprennent tout passif émanant du cycle d’exploitation. Par exemple: dettes fournisseurs, dettes sociales…</a:t>
            </a:r>
          </a:p>
          <a:p>
            <a:pPr lvl="1"/>
            <a:r>
              <a:rPr lang="fr-FR" dirty="0"/>
              <a:t>Les ACHE (Passifs Circulants Hors-Exploitation) qui émanent d’opérations ne relevant pas de l’exploitation. Par exemple: dettes sur IS, comptes d’associés créditeurs, dettes diverses…</a:t>
            </a:r>
          </a:p>
        </p:txBody>
      </p:sp>
    </p:spTree>
    <p:extLst>
      <p:ext uri="{BB962C8B-B14F-4D97-AF65-F5344CB8AC3E}">
        <p14:creationId xmlns:p14="http://schemas.microsoft.com/office/powerpoint/2010/main" val="1103429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10F9F5-1276-164E-A22E-8DCF8519102B}"/>
              </a:ext>
            </a:extLst>
          </p:cNvPr>
          <p:cNvSpPr>
            <a:spLocks noGrp="1"/>
          </p:cNvSpPr>
          <p:nvPr>
            <p:ph type="title"/>
          </p:nvPr>
        </p:nvSpPr>
        <p:spPr>
          <a:xfrm>
            <a:off x="948560" y="126125"/>
            <a:ext cx="10507715" cy="503514"/>
          </a:xfrm>
        </p:spPr>
        <p:txBody>
          <a:bodyPr>
            <a:noAutofit/>
          </a:bodyPr>
          <a:lstStyle/>
          <a:p>
            <a:pPr algn="ctr"/>
            <a:r>
              <a:rPr lang="fr-FR" sz="3600" b="1" dirty="0"/>
              <a:t>ILLUSTRATION : retraitements, bilan fonctionnel Résumé</a:t>
            </a:r>
          </a:p>
        </p:txBody>
      </p:sp>
      <p:graphicFrame>
        <p:nvGraphicFramePr>
          <p:cNvPr id="4" name="Espace réservé du contenu 3">
            <a:extLst>
              <a:ext uri="{FF2B5EF4-FFF2-40B4-BE49-F238E27FC236}">
                <a16:creationId xmlns:a16="http://schemas.microsoft.com/office/drawing/2014/main" id="{3299BF61-15EA-C64A-9861-6D90CE07458C}"/>
              </a:ext>
            </a:extLst>
          </p:cNvPr>
          <p:cNvGraphicFramePr>
            <a:graphicFrameLocks noGrp="1"/>
          </p:cNvGraphicFramePr>
          <p:nvPr>
            <p:ph idx="1"/>
            <p:extLst>
              <p:ext uri="{D42A27DB-BD31-4B8C-83A1-F6EECF244321}">
                <p14:modId xmlns:p14="http://schemas.microsoft.com/office/powerpoint/2010/main" val="523360466"/>
              </p:ext>
            </p:extLst>
          </p:nvPr>
        </p:nvGraphicFramePr>
        <p:xfrm>
          <a:off x="504497" y="929414"/>
          <a:ext cx="10300137" cy="3916045"/>
        </p:xfrm>
        <a:graphic>
          <a:graphicData uri="http://schemas.openxmlformats.org/drawingml/2006/table">
            <a:tbl>
              <a:tblPr firstRow="1" firstCol="1" bandRow="1">
                <a:tableStyleId>{5C22544A-7EE6-4342-B048-85BDC9FD1C3A}</a:tableStyleId>
              </a:tblPr>
              <a:tblGrid>
                <a:gridCol w="2484178">
                  <a:extLst>
                    <a:ext uri="{9D8B030D-6E8A-4147-A177-3AD203B41FA5}">
                      <a16:colId xmlns:a16="http://schemas.microsoft.com/office/drawing/2014/main" val="3518076612"/>
                    </a:ext>
                  </a:extLst>
                </a:gridCol>
                <a:gridCol w="1320122">
                  <a:extLst>
                    <a:ext uri="{9D8B030D-6E8A-4147-A177-3AD203B41FA5}">
                      <a16:colId xmlns:a16="http://schemas.microsoft.com/office/drawing/2014/main" val="3596560480"/>
                    </a:ext>
                  </a:extLst>
                </a:gridCol>
                <a:gridCol w="1121056">
                  <a:extLst>
                    <a:ext uri="{9D8B030D-6E8A-4147-A177-3AD203B41FA5}">
                      <a16:colId xmlns:a16="http://schemas.microsoft.com/office/drawing/2014/main" val="1898001112"/>
                    </a:ext>
                  </a:extLst>
                </a:gridCol>
                <a:gridCol w="1236305">
                  <a:extLst>
                    <a:ext uri="{9D8B030D-6E8A-4147-A177-3AD203B41FA5}">
                      <a16:colId xmlns:a16="http://schemas.microsoft.com/office/drawing/2014/main" val="4232361258"/>
                    </a:ext>
                  </a:extLst>
                </a:gridCol>
                <a:gridCol w="2573670">
                  <a:extLst>
                    <a:ext uri="{9D8B030D-6E8A-4147-A177-3AD203B41FA5}">
                      <a16:colId xmlns:a16="http://schemas.microsoft.com/office/drawing/2014/main" val="3016232195"/>
                    </a:ext>
                  </a:extLst>
                </a:gridCol>
                <a:gridCol w="1564806">
                  <a:extLst>
                    <a:ext uri="{9D8B030D-6E8A-4147-A177-3AD203B41FA5}">
                      <a16:colId xmlns:a16="http://schemas.microsoft.com/office/drawing/2014/main" val="1339416958"/>
                    </a:ext>
                  </a:extLst>
                </a:gridCol>
              </a:tblGrid>
              <a:tr h="452100">
                <a:tc>
                  <a:txBody>
                    <a:bodyPr/>
                    <a:lstStyle/>
                    <a:p>
                      <a:pPr algn="ctr">
                        <a:lnSpc>
                          <a:spcPct val="115000"/>
                        </a:lnSpc>
                        <a:spcAft>
                          <a:spcPts val="1000"/>
                        </a:spcAft>
                      </a:pPr>
                      <a:r>
                        <a:rPr lang="fr-FR" sz="1050">
                          <a:effectLst/>
                        </a:rPr>
                        <a:t>ACTIF</a:t>
                      </a:r>
                      <a:endParaRPr lang="fr-M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1000"/>
                        </a:spcAft>
                      </a:pPr>
                      <a:r>
                        <a:rPr lang="fr-FR" sz="1050">
                          <a:effectLst/>
                        </a:rPr>
                        <a:t>Montant</a:t>
                      </a:r>
                      <a:endParaRPr lang="fr-MA" sz="1100">
                        <a:effectLst/>
                      </a:endParaRPr>
                    </a:p>
                    <a:p>
                      <a:pPr algn="ctr">
                        <a:lnSpc>
                          <a:spcPct val="115000"/>
                        </a:lnSpc>
                        <a:spcAft>
                          <a:spcPts val="1000"/>
                        </a:spcAft>
                      </a:pPr>
                      <a:r>
                        <a:rPr lang="fr-FR" sz="1050">
                          <a:effectLst/>
                        </a:rPr>
                        <a:t>Brut</a:t>
                      </a:r>
                      <a:endParaRPr lang="fr-M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1000"/>
                        </a:spcAft>
                      </a:pPr>
                      <a:r>
                        <a:rPr lang="fr-FR" sz="1050">
                          <a:effectLst/>
                        </a:rPr>
                        <a:t>Amort &amp; </a:t>
                      </a:r>
                      <a:endParaRPr lang="fr-MA" sz="1100">
                        <a:effectLst/>
                      </a:endParaRPr>
                    </a:p>
                    <a:p>
                      <a:pPr algn="ctr">
                        <a:lnSpc>
                          <a:spcPct val="115000"/>
                        </a:lnSpc>
                        <a:spcAft>
                          <a:spcPts val="1000"/>
                        </a:spcAft>
                      </a:pPr>
                      <a:r>
                        <a:rPr lang="fr-FR" sz="1050">
                          <a:effectLst/>
                        </a:rPr>
                        <a:t>provisions</a:t>
                      </a:r>
                      <a:endParaRPr lang="fr-M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1000"/>
                        </a:spcAft>
                      </a:pPr>
                      <a:r>
                        <a:rPr lang="fr-FR" sz="1050">
                          <a:effectLst/>
                        </a:rPr>
                        <a:t>Montant</a:t>
                      </a:r>
                      <a:endParaRPr lang="fr-MA" sz="1100">
                        <a:effectLst/>
                      </a:endParaRPr>
                    </a:p>
                    <a:p>
                      <a:pPr algn="ctr">
                        <a:lnSpc>
                          <a:spcPct val="115000"/>
                        </a:lnSpc>
                        <a:spcAft>
                          <a:spcPts val="1000"/>
                        </a:spcAft>
                      </a:pPr>
                      <a:r>
                        <a:rPr lang="fr-FR" sz="1050">
                          <a:effectLst/>
                        </a:rPr>
                        <a:t>Net </a:t>
                      </a:r>
                      <a:endParaRPr lang="fr-M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1000"/>
                        </a:spcAft>
                      </a:pPr>
                      <a:r>
                        <a:rPr lang="fr-FR" sz="1050">
                          <a:effectLst/>
                        </a:rPr>
                        <a:t>PASSIF</a:t>
                      </a:r>
                      <a:endParaRPr lang="fr-M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1000"/>
                        </a:spcAft>
                      </a:pPr>
                      <a:r>
                        <a:rPr lang="fr-FR" sz="1050">
                          <a:effectLst/>
                        </a:rPr>
                        <a:t>Montant</a:t>
                      </a:r>
                      <a:endParaRPr lang="fr-MA" sz="1100">
                        <a:effectLst/>
                      </a:endParaRPr>
                    </a:p>
                    <a:p>
                      <a:pPr algn="ctr">
                        <a:lnSpc>
                          <a:spcPct val="115000"/>
                        </a:lnSpc>
                        <a:spcAft>
                          <a:spcPts val="1000"/>
                        </a:spcAft>
                      </a:pPr>
                      <a:r>
                        <a:rPr lang="fr-FR" sz="1050">
                          <a:effectLst/>
                        </a:rPr>
                        <a:t> </a:t>
                      </a:r>
                      <a:endParaRPr lang="fr-M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364198623"/>
                  </a:ext>
                </a:extLst>
              </a:tr>
              <a:tr h="2796823">
                <a:tc>
                  <a:txBody>
                    <a:bodyPr/>
                    <a:lstStyle/>
                    <a:p>
                      <a:pPr>
                        <a:lnSpc>
                          <a:spcPct val="115000"/>
                        </a:lnSpc>
                        <a:spcAft>
                          <a:spcPts val="1000"/>
                        </a:spcAft>
                      </a:pPr>
                      <a:r>
                        <a:rPr lang="fr-FR" sz="1200" dirty="0">
                          <a:effectLst/>
                        </a:rPr>
                        <a:t>Actif Immobilisé</a:t>
                      </a:r>
                      <a:endParaRPr lang="fr-MA" sz="1100" dirty="0">
                        <a:effectLst/>
                      </a:endParaRPr>
                    </a:p>
                    <a:p>
                      <a:pPr>
                        <a:lnSpc>
                          <a:spcPct val="115000"/>
                        </a:lnSpc>
                        <a:spcAft>
                          <a:spcPts val="1000"/>
                        </a:spcAft>
                      </a:pPr>
                      <a:r>
                        <a:rPr lang="fr-FR" sz="1200" dirty="0">
                          <a:effectLst/>
                        </a:rPr>
                        <a:t>Ecart de conversion (</a:t>
                      </a:r>
                      <a:r>
                        <a:rPr lang="fr-FR" sz="1200" dirty="0" err="1">
                          <a:effectLst/>
                        </a:rPr>
                        <a:t>Élts</a:t>
                      </a:r>
                      <a:r>
                        <a:rPr lang="fr-FR" sz="1200" dirty="0">
                          <a:effectLst/>
                        </a:rPr>
                        <a:t> durables)</a:t>
                      </a:r>
                      <a:endParaRPr lang="fr-MA" sz="1100" dirty="0">
                        <a:effectLst/>
                      </a:endParaRPr>
                    </a:p>
                    <a:p>
                      <a:pPr>
                        <a:lnSpc>
                          <a:spcPct val="115000"/>
                        </a:lnSpc>
                        <a:spcAft>
                          <a:spcPts val="1000"/>
                        </a:spcAft>
                      </a:pPr>
                      <a:r>
                        <a:rPr lang="fr-FR" sz="1200" dirty="0">
                          <a:effectLst/>
                        </a:rPr>
                        <a:t>Stock de matières</a:t>
                      </a:r>
                      <a:endParaRPr lang="fr-MA" sz="1100" dirty="0">
                        <a:effectLst/>
                      </a:endParaRPr>
                    </a:p>
                    <a:p>
                      <a:pPr>
                        <a:lnSpc>
                          <a:spcPct val="115000"/>
                        </a:lnSpc>
                        <a:spcAft>
                          <a:spcPts val="1000"/>
                        </a:spcAft>
                      </a:pPr>
                      <a:r>
                        <a:rPr lang="fr-FR" sz="1200" dirty="0">
                          <a:effectLst/>
                        </a:rPr>
                        <a:t>Stock de produits</a:t>
                      </a:r>
                      <a:endParaRPr lang="fr-MA" sz="1100" dirty="0">
                        <a:effectLst/>
                      </a:endParaRPr>
                    </a:p>
                    <a:p>
                      <a:pPr>
                        <a:lnSpc>
                          <a:spcPct val="115000"/>
                        </a:lnSpc>
                        <a:spcAft>
                          <a:spcPts val="1000"/>
                        </a:spcAft>
                      </a:pPr>
                      <a:r>
                        <a:rPr lang="fr-FR" sz="1200" dirty="0">
                          <a:effectLst/>
                        </a:rPr>
                        <a:t>Clients et CR</a:t>
                      </a:r>
                      <a:endParaRPr lang="fr-MA" sz="1100" dirty="0">
                        <a:effectLst/>
                      </a:endParaRPr>
                    </a:p>
                    <a:p>
                      <a:pPr>
                        <a:lnSpc>
                          <a:spcPct val="115000"/>
                        </a:lnSpc>
                        <a:spcAft>
                          <a:spcPts val="1000"/>
                        </a:spcAft>
                      </a:pPr>
                      <a:r>
                        <a:rPr lang="fr-FR" sz="1200" dirty="0">
                          <a:effectLst/>
                        </a:rPr>
                        <a:t>Créances diverses</a:t>
                      </a:r>
                      <a:endParaRPr lang="fr-MA" sz="1100" dirty="0">
                        <a:effectLst/>
                      </a:endParaRPr>
                    </a:p>
                    <a:p>
                      <a:pPr>
                        <a:lnSpc>
                          <a:spcPct val="115000"/>
                        </a:lnSpc>
                        <a:spcAft>
                          <a:spcPts val="1000"/>
                        </a:spcAft>
                      </a:pPr>
                      <a:r>
                        <a:rPr lang="fr-FR" sz="1200" dirty="0">
                          <a:effectLst/>
                        </a:rPr>
                        <a:t>Valeurs de placement</a:t>
                      </a:r>
                      <a:endParaRPr lang="fr-MA" sz="1100" dirty="0">
                        <a:effectLst/>
                      </a:endParaRPr>
                    </a:p>
                    <a:p>
                      <a:pPr>
                        <a:lnSpc>
                          <a:spcPct val="115000"/>
                        </a:lnSpc>
                        <a:spcAft>
                          <a:spcPts val="1000"/>
                        </a:spcAft>
                      </a:pPr>
                      <a:r>
                        <a:rPr lang="fr-FR" sz="1200" dirty="0">
                          <a:effectLst/>
                        </a:rPr>
                        <a:t>Banques </a:t>
                      </a:r>
                      <a:endParaRPr lang="fr-M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15000"/>
                        </a:lnSpc>
                        <a:spcAft>
                          <a:spcPts val="1000"/>
                        </a:spcAft>
                      </a:pPr>
                      <a:r>
                        <a:rPr lang="fr-FR" sz="1200" dirty="0">
                          <a:effectLst/>
                        </a:rPr>
                        <a:t>350070</a:t>
                      </a:r>
                      <a:endParaRPr lang="fr-MA" sz="1100" dirty="0">
                        <a:effectLst/>
                      </a:endParaRPr>
                    </a:p>
                    <a:p>
                      <a:pPr algn="r">
                        <a:lnSpc>
                          <a:spcPct val="115000"/>
                        </a:lnSpc>
                        <a:spcAft>
                          <a:spcPts val="1000"/>
                        </a:spcAft>
                      </a:pPr>
                      <a:r>
                        <a:rPr lang="fr-FR" sz="1200" dirty="0">
                          <a:effectLst/>
                        </a:rPr>
                        <a:t>6000</a:t>
                      </a:r>
                      <a:endParaRPr lang="fr-MA" sz="1100" dirty="0">
                        <a:effectLst/>
                      </a:endParaRPr>
                    </a:p>
                    <a:p>
                      <a:pPr algn="r">
                        <a:lnSpc>
                          <a:spcPct val="115000"/>
                        </a:lnSpc>
                        <a:spcAft>
                          <a:spcPts val="1000"/>
                        </a:spcAft>
                      </a:pPr>
                      <a:r>
                        <a:rPr lang="fr-FR" sz="1200" dirty="0">
                          <a:effectLst/>
                        </a:rPr>
                        <a:t>84720</a:t>
                      </a:r>
                      <a:endParaRPr lang="fr-MA" sz="1100" dirty="0">
                        <a:effectLst/>
                      </a:endParaRPr>
                    </a:p>
                    <a:p>
                      <a:pPr algn="r">
                        <a:lnSpc>
                          <a:spcPct val="115000"/>
                        </a:lnSpc>
                        <a:spcAft>
                          <a:spcPts val="1000"/>
                        </a:spcAft>
                      </a:pPr>
                      <a:r>
                        <a:rPr lang="fr-FR" sz="1200" dirty="0">
                          <a:effectLst/>
                        </a:rPr>
                        <a:t>30360</a:t>
                      </a:r>
                      <a:endParaRPr lang="fr-MA" sz="1100" dirty="0">
                        <a:effectLst/>
                      </a:endParaRPr>
                    </a:p>
                    <a:p>
                      <a:pPr algn="r">
                        <a:lnSpc>
                          <a:spcPct val="115000"/>
                        </a:lnSpc>
                        <a:spcAft>
                          <a:spcPts val="1000"/>
                        </a:spcAft>
                      </a:pPr>
                      <a:r>
                        <a:rPr lang="fr-FR" sz="1200" dirty="0">
                          <a:effectLst/>
                        </a:rPr>
                        <a:t>51120</a:t>
                      </a:r>
                      <a:endParaRPr lang="fr-MA" sz="1100" dirty="0">
                        <a:effectLst/>
                      </a:endParaRPr>
                    </a:p>
                    <a:p>
                      <a:pPr algn="r">
                        <a:lnSpc>
                          <a:spcPct val="115000"/>
                        </a:lnSpc>
                        <a:spcAft>
                          <a:spcPts val="1000"/>
                        </a:spcAft>
                      </a:pPr>
                      <a:r>
                        <a:rPr lang="fr-FR" sz="1200" dirty="0">
                          <a:effectLst/>
                        </a:rPr>
                        <a:t>2280</a:t>
                      </a:r>
                      <a:endParaRPr lang="fr-MA" sz="1100" dirty="0">
                        <a:effectLst/>
                      </a:endParaRPr>
                    </a:p>
                    <a:p>
                      <a:pPr algn="r">
                        <a:lnSpc>
                          <a:spcPct val="115000"/>
                        </a:lnSpc>
                        <a:spcAft>
                          <a:spcPts val="1000"/>
                        </a:spcAft>
                      </a:pPr>
                      <a:r>
                        <a:rPr lang="fr-FR" sz="1200" dirty="0">
                          <a:effectLst/>
                        </a:rPr>
                        <a:t>1740</a:t>
                      </a:r>
                      <a:endParaRPr lang="fr-MA" sz="1100" dirty="0">
                        <a:effectLst/>
                      </a:endParaRPr>
                    </a:p>
                    <a:p>
                      <a:pPr algn="r">
                        <a:lnSpc>
                          <a:spcPct val="115000"/>
                        </a:lnSpc>
                        <a:spcAft>
                          <a:spcPts val="1000"/>
                        </a:spcAft>
                      </a:pPr>
                      <a:r>
                        <a:rPr lang="fr-FR" sz="1200" dirty="0">
                          <a:effectLst/>
                        </a:rPr>
                        <a:t>1920</a:t>
                      </a:r>
                      <a:endParaRPr lang="fr-M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1000"/>
                        </a:spcAft>
                      </a:pPr>
                      <a:r>
                        <a:rPr lang="fr-FR" sz="1200" dirty="0">
                          <a:effectLst/>
                        </a:rPr>
                        <a:t>172380</a:t>
                      </a:r>
                      <a:endParaRPr lang="fr-MA" sz="1100" dirty="0">
                        <a:effectLst/>
                      </a:endParaRPr>
                    </a:p>
                    <a:p>
                      <a:pPr algn="ctr">
                        <a:lnSpc>
                          <a:spcPct val="115000"/>
                        </a:lnSpc>
                        <a:spcAft>
                          <a:spcPts val="1000"/>
                        </a:spcAft>
                      </a:pPr>
                      <a:r>
                        <a:rPr lang="fr-FR" sz="1200" dirty="0">
                          <a:effectLst/>
                        </a:rPr>
                        <a:t>-</a:t>
                      </a:r>
                      <a:endParaRPr lang="fr-MA" sz="1100" dirty="0">
                        <a:effectLst/>
                      </a:endParaRPr>
                    </a:p>
                    <a:p>
                      <a:pPr algn="ctr">
                        <a:lnSpc>
                          <a:spcPct val="115000"/>
                        </a:lnSpc>
                        <a:spcAft>
                          <a:spcPts val="1000"/>
                        </a:spcAft>
                      </a:pPr>
                      <a:r>
                        <a:rPr lang="fr-FR" sz="1200" dirty="0">
                          <a:effectLst/>
                        </a:rPr>
                        <a:t>2880</a:t>
                      </a:r>
                      <a:endParaRPr lang="fr-MA" sz="1100" dirty="0">
                        <a:effectLst/>
                      </a:endParaRPr>
                    </a:p>
                    <a:p>
                      <a:pPr algn="ctr">
                        <a:lnSpc>
                          <a:spcPct val="115000"/>
                        </a:lnSpc>
                        <a:spcAft>
                          <a:spcPts val="1000"/>
                        </a:spcAft>
                      </a:pPr>
                      <a:r>
                        <a:rPr lang="fr-FR" sz="1200" dirty="0">
                          <a:effectLst/>
                        </a:rPr>
                        <a:t>1860</a:t>
                      </a:r>
                      <a:endParaRPr lang="fr-MA" sz="1100" dirty="0">
                        <a:effectLst/>
                      </a:endParaRPr>
                    </a:p>
                    <a:p>
                      <a:pPr algn="ctr">
                        <a:lnSpc>
                          <a:spcPct val="115000"/>
                        </a:lnSpc>
                        <a:spcAft>
                          <a:spcPts val="1000"/>
                        </a:spcAft>
                      </a:pPr>
                      <a:r>
                        <a:rPr lang="fr-FR" sz="1200" dirty="0">
                          <a:effectLst/>
                        </a:rPr>
                        <a:t>4620</a:t>
                      </a:r>
                      <a:endParaRPr lang="fr-MA" sz="1100" dirty="0">
                        <a:effectLst/>
                      </a:endParaRPr>
                    </a:p>
                    <a:p>
                      <a:pPr algn="ctr">
                        <a:lnSpc>
                          <a:spcPct val="115000"/>
                        </a:lnSpc>
                        <a:spcAft>
                          <a:spcPts val="1000"/>
                        </a:spcAft>
                      </a:pPr>
                      <a:r>
                        <a:rPr lang="fr-FR" sz="1200" dirty="0">
                          <a:effectLst/>
                        </a:rPr>
                        <a:t>-</a:t>
                      </a:r>
                      <a:endParaRPr lang="fr-MA" sz="1100" dirty="0">
                        <a:effectLst/>
                      </a:endParaRPr>
                    </a:p>
                    <a:p>
                      <a:pPr algn="ctr">
                        <a:lnSpc>
                          <a:spcPct val="115000"/>
                        </a:lnSpc>
                        <a:spcAft>
                          <a:spcPts val="1000"/>
                        </a:spcAft>
                      </a:pPr>
                      <a:r>
                        <a:rPr lang="fr-FR" sz="1200" dirty="0">
                          <a:effectLst/>
                        </a:rPr>
                        <a:t>120</a:t>
                      </a:r>
                      <a:endParaRPr lang="fr-MA" sz="1100" dirty="0">
                        <a:effectLst/>
                      </a:endParaRPr>
                    </a:p>
                    <a:p>
                      <a:pPr algn="r">
                        <a:lnSpc>
                          <a:spcPct val="115000"/>
                        </a:lnSpc>
                        <a:spcAft>
                          <a:spcPts val="1000"/>
                        </a:spcAft>
                      </a:pPr>
                      <a:r>
                        <a:rPr lang="fr-FR" sz="1200" dirty="0">
                          <a:effectLst/>
                        </a:rPr>
                        <a:t> </a:t>
                      </a:r>
                      <a:endParaRPr lang="fr-M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15000"/>
                        </a:lnSpc>
                        <a:spcAft>
                          <a:spcPts val="1000"/>
                        </a:spcAft>
                      </a:pPr>
                      <a:r>
                        <a:rPr lang="fr-FR" sz="1200" dirty="0">
                          <a:effectLst/>
                        </a:rPr>
                        <a:t>177690</a:t>
                      </a:r>
                      <a:endParaRPr lang="fr-MA" sz="1100" dirty="0">
                        <a:effectLst/>
                      </a:endParaRPr>
                    </a:p>
                    <a:p>
                      <a:pPr algn="r">
                        <a:lnSpc>
                          <a:spcPct val="115000"/>
                        </a:lnSpc>
                        <a:spcAft>
                          <a:spcPts val="1000"/>
                        </a:spcAft>
                      </a:pPr>
                      <a:r>
                        <a:rPr lang="fr-FR" sz="1200" dirty="0">
                          <a:effectLst/>
                        </a:rPr>
                        <a:t>6000</a:t>
                      </a:r>
                      <a:endParaRPr lang="fr-MA" sz="1100" dirty="0">
                        <a:effectLst/>
                      </a:endParaRPr>
                    </a:p>
                    <a:p>
                      <a:pPr algn="r">
                        <a:lnSpc>
                          <a:spcPct val="115000"/>
                        </a:lnSpc>
                        <a:spcAft>
                          <a:spcPts val="1000"/>
                        </a:spcAft>
                      </a:pPr>
                      <a:r>
                        <a:rPr lang="fr-FR" sz="1200" dirty="0">
                          <a:effectLst/>
                        </a:rPr>
                        <a:t>81840</a:t>
                      </a:r>
                      <a:endParaRPr lang="fr-MA" sz="1100" dirty="0">
                        <a:effectLst/>
                      </a:endParaRPr>
                    </a:p>
                    <a:p>
                      <a:pPr algn="r">
                        <a:lnSpc>
                          <a:spcPct val="115000"/>
                        </a:lnSpc>
                        <a:spcAft>
                          <a:spcPts val="1000"/>
                        </a:spcAft>
                      </a:pPr>
                      <a:r>
                        <a:rPr lang="fr-FR" sz="1200" dirty="0">
                          <a:effectLst/>
                        </a:rPr>
                        <a:t>28500</a:t>
                      </a:r>
                      <a:endParaRPr lang="fr-MA" sz="1100" dirty="0">
                        <a:effectLst/>
                      </a:endParaRPr>
                    </a:p>
                    <a:p>
                      <a:pPr algn="r">
                        <a:lnSpc>
                          <a:spcPct val="115000"/>
                        </a:lnSpc>
                        <a:spcAft>
                          <a:spcPts val="1000"/>
                        </a:spcAft>
                      </a:pPr>
                      <a:r>
                        <a:rPr lang="fr-FR" sz="1200" dirty="0">
                          <a:effectLst/>
                        </a:rPr>
                        <a:t>46500</a:t>
                      </a:r>
                      <a:endParaRPr lang="fr-MA" sz="1100" dirty="0">
                        <a:effectLst/>
                      </a:endParaRPr>
                    </a:p>
                    <a:p>
                      <a:pPr algn="r">
                        <a:lnSpc>
                          <a:spcPct val="115000"/>
                        </a:lnSpc>
                        <a:spcAft>
                          <a:spcPts val="1000"/>
                        </a:spcAft>
                      </a:pPr>
                      <a:r>
                        <a:rPr lang="fr-FR" sz="1200" dirty="0">
                          <a:effectLst/>
                        </a:rPr>
                        <a:t>2280</a:t>
                      </a:r>
                      <a:endParaRPr lang="fr-MA" sz="1100" dirty="0">
                        <a:effectLst/>
                      </a:endParaRPr>
                    </a:p>
                    <a:p>
                      <a:pPr algn="r">
                        <a:lnSpc>
                          <a:spcPct val="115000"/>
                        </a:lnSpc>
                        <a:spcAft>
                          <a:spcPts val="1000"/>
                        </a:spcAft>
                      </a:pPr>
                      <a:r>
                        <a:rPr lang="fr-FR" sz="1200" dirty="0">
                          <a:effectLst/>
                        </a:rPr>
                        <a:t>1620</a:t>
                      </a:r>
                      <a:endParaRPr lang="fr-MA" sz="1100" dirty="0">
                        <a:effectLst/>
                      </a:endParaRPr>
                    </a:p>
                    <a:p>
                      <a:pPr algn="r">
                        <a:lnSpc>
                          <a:spcPct val="115000"/>
                        </a:lnSpc>
                        <a:spcAft>
                          <a:spcPts val="1000"/>
                        </a:spcAft>
                      </a:pPr>
                      <a:r>
                        <a:rPr lang="fr-FR" sz="1200" dirty="0">
                          <a:effectLst/>
                        </a:rPr>
                        <a:t>1920</a:t>
                      </a:r>
                      <a:endParaRPr lang="fr-M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fr-FR" sz="1200" dirty="0">
                          <a:effectLst/>
                        </a:rPr>
                        <a:t>Capital social</a:t>
                      </a:r>
                      <a:endParaRPr lang="fr-MA" sz="1100" dirty="0">
                        <a:effectLst/>
                      </a:endParaRPr>
                    </a:p>
                    <a:p>
                      <a:pPr>
                        <a:lnSpc>
                          <a:spcPct val="115000"/>
                        </a:lnSpc>
                        <a:spcAft>
                          <a:spcPts val="1000"/>
                        </a:spcAft>
                      </a:pPr>
                      <a:r>
                        <a:rPr lang="fr-FR" sz="1200" dirty="0">
                          <a:effectLst/>
                        </a:rPr>
                        <a:t>Réserves </a:t>
                      </a:r>
                      <a:endParaRPr lang="fr-MA" sz="1100" dirty="0">
                        <a:effectLst/>
                      </a:endParaRPr>
                    </a:p>
                    <a:p>
                      <a:pPr>
                        <a:lnSpc>
                          <a:spcPct val="115000"/>
                        </a:lnSpc>
                        <a:spcAft>
                          <a:spcPts val="1000"/>
                        </a:spcAft>
                      </a:pPr>
                      <a:r>
                        <a:rPr lang="fr-FR" sz="1200" dirty="0">
                          <a:effectLst/>
                        </a:rPr>
                        <a:t>Report à nouveau</a:t>
                      </a:r>
                      <a:endParaRPr lang="fr-MA" sz="1100" dirty="0">
                        <a:effectLst/>
                      </a:endParaRPr>
                    </a:p>
                    <a:p>
                      <a:pPr>
                        <a:lnSpc>
                          <a:spcPct val="115000"/>
                        </a:lnSpc>
                        <a:spcAft>
                          <a:spcPts val="1000"/>
                        </a:spcAft>
                      </a:pPr>
                      <a:r>
                        <a:rPr lang="fr-FR" sz="1200" dirty="0">
                          <a:effectLst/>
                        </a:rPr>
                        <a:t>Résultat net</a:t>
                      </a:r>
                      <a:endParaRPr lang="fr-MA" sz="1100" dirty="0">
                        <a:effectLst/>
                      </a:endParaRPr>
                    </a:p>
                    <a:p>
                      <a:pPr>
                        <a:lnSpc>
                          <a:spcPct val="115000"/>
                        </a:lnSpc>
                        <a:spcAft>
                          <a:spcPts val="1000"/>
                        </a:spcAft>
                      </a:pPr>
                      <a:r>
                        <a:rPr lang="fr-FR" sz="1200" dirty="0">
                          <a:effectLst/>
                        </a:rPr>
                        <a:t>Dettes de financement</a:t>
                      </a:r>
                      <a:endParaRPr lang="fr-MA" sz="1100" dirty="0">
                        <a:effectLst/>
                      </a:endParaRPr>
                    </a:p>
                    <a:p>
                      <a:pPr>
                        <a:lnSpc>
                          <a:spcPct val="115000"/>
                        </a:lnSpc>
                        <a:spcAft>
                          <a:spcPts val="1000"/>
                        </a:spcAft>
                      </a:pPr>
                      <a:r>
                        <a:rPr lang="fr-FR" sz="1200" dirty="0">
                          <a:effectLst/>
                        </a:rPr>
                        <a:t>Fournisseurs et CR</a:t>
                      </a:r>
                      <a:endParaRPr lang="fr-MA" sz="1100" dirty="0">
                        <a:effectLst/>
                      </a:endParaRPr>
                    </a:p>
                    <a:p>
                      <a:pPr>
                        <a:lnSpc>
                          <a:spcPct val="115000"/>
                        </a:lnSpc>
                        <a:spcAft>
                          <a:spcPts val="1000"/>
                        </a:spcAft>
                      </a:pPr>
                      <a:r>
                        <a:rPr lang="fr-FR" sz="1200" dirty="0">
                          <a:effectLst/>
                        </a:rPr>
                        <a:t>Autres dettes d’exploit</a:t>
                      </a:r>
                      <a:endParaRPr lang="fr-MA" sz="1100" dirty="0">
                        <a:effectLst/>
                      </a:endParaRPr>
                    </a:p>
                    <a:p>
                      <a:pPr>
                        <a:lnSpc>
                          <a:spcPct val="115000"/>
                        </a:lnSpc>
                        <a:spcAft>
                          <a:spcPts val="1000"/>
                        </a:spcAft>
                      </a:pPr>
                      <a:r>
                        <a:rPr lang="fr-FR" sz="1200" dirty="0">
                          <a:effectLst/>
                        </a:rPr>
                        <a:t>Dettes diverses</a:t>
                      </a:r>
                    </a:p>
                    <a:p>
                      <a:pPr>
                        <a:lnSpc>
                          <a:spcPct val="115000"/>
                        </a:lnSpc>
                        <a:spcAft>
                          <a:spcPts val="1000"/>
                        </a:spcAft>
                      </a:pPr>
                      <a:r>
                        <a:rPr lang="fr-FR" sz="1200" dirty="0">
                          <a:effectLst/>
                        </a:rPr>
                        <a:t>Écart de conversion passif</a:t>
                      </a:r>
                      <a:endParaRPr lang="fr-MA" sz="1100" dirty="0">
                        <a:effectLst/>
                      </a:endParaRPr>
                    </a:p>
                    <a:p>
                      <a:pPr>
                        <a:lnSpc>
                          <a:spcPct val="115000"/>
                        </a:lnSpc>
                        <a:spcAft>
                          <a:spcPts val="1000"/>
                        </a:spcAft>
                      </a:pPr>
                      <a:r>
                        <a:rPr lang="fr-FR" sz="1200" dirty="0">
                          <a:effectLst/>
                        </a:rPr>
                        <a:t>Crédits de trésorerie</a:t>
                      </a:r>
                      <a:endParaRPr lang="fr-M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15000"/>
                        </a:lnSpc>
                        <a:spcAft>
                          <a:spcPts val="1000"/>
                        </a:spcAft>
                      </a:pPr>
                      <a:r>
                        <a:rPr lang="fr-FR" sz="1200" dirty="0">
                          <a:effectLst/>
                        </a:rPr>
                        <a:t>164880</a:t>
                      </a:r>
                      <a:endParaRPr lang="fr-MA" sz="1100" dirty="0">
                        <a:effectLst/>
                      </a:endParaRPr>
                    </a:p>
                    <a:p>
                      <a:pPr algn="r">
                        <a:lnSpc>
                          <a:spcPct val="115000"/>
                        </a:lnSpc>
                        <a:spcAft>
                          <a:spcPts val="1000"/>
                        </a:spcAft>
                      </a:pPr>
                      <a:r>
                        <a:rPr lang="fr-FR" sz="1200" dirty="0">
                          <a:effectLst/>
                        </a:rPr>
                        <a:t>17080</a:t>
                      </a:r>
                      <a:endParaRPr lang="fr-MA" sz="1100" dirty="0">
                        <a:effectLst/>
                      </a:endParaRPr>
                    </a:p>
                    <a:p>
                      <a:pPr algn="r">
                        <a:lnSpc>
                          <a:spcPct val="115000"/>
                        </a:lnSpc>
                        <a:spcAft>
                          <a:spcPts val="1000"/>
                        </a:spcAft>
                      </a:pPr>
                      <a:r>
                        <a:rPr lang="fr-FR" sz="1200" dirty="0">
                          <a:effectLst/>
                        </a:rPr>
                        <a:t>1080</a:t>
                      </a:r>
                      <a:endParaRPr lang="fr-MA" sz="1100" dirty="0">
                        <a:effectLst/>
                      </a:endParaRPr>
                    </a:p>
                    <a:p>
                      <a:pPr algn="r">
                        <a:lnSpc>
                          <a:spcPct val="115000"/>
                        </a:lnSpc>
                        <a:spcAft>
                          <a:spcPts val="1000"/>
                        </a:spcAft>
                      </a:pPr>
                      <a:r>
                        <a:rPr lang="fr-FR" sz="1200" dirty="0">
                          <a:effectLst/>
                        </a:rPr>
                        <a:t>28900                                   </a:t>
                      </a:r>
                    </a:p>
                    <a:p>
                      <a:pPr algn="r">
                        <a:lnSpc>
                          <a:spcPct val="115000"/>
                        </a:lnSpc>
                        <a:spcAft>
                          <a:spcPts val="1000"/>
                        </a:spcAft>
                      </a:pPr>
                      <a:r>
                        <a:rPr lang="fr-FR" sz="1200" dirty="0">
                          <a:effectLst/>
                        </a:rPr>
                        <a:t>76990</a:t>
                      </a:r>
                      <a:endParaRPr lang="fr-MA" sz="1100" dirty="0">
                        <a:effectLst/>
                      </a:endParaRPr>
                    </a:p>
                    <a:p>
                      <a:pPr algn="r">
                        <a:lnSpc>
                          <a:spcPct val="115000"/>
                        </a:lnSpc>
                        <a:spcAft>
                          <a:spcPts val="1000"/>
                        </a:spcAft>
                      </a:pPr>
                      <a:r>
                        <a:rPr lang="fr-FR" sz="1200" dirty="0">
                          <a:effectLst/>
                        </a:rPr>
                        <a:t>10980</a:t>
                      </a:r>
                      <a:endParaRPr lang="fr-MA" sz="1100" dirty="0">
                        <a:effectLst/>
                      </a:endParaRPr>
                    </a:p>
                    <a:p>
                      <a:pPr algn="r">
                        <a:lnSpc>
                          <a:spcPct val="115000"/>
                        </a:lnSpc>
                        <a:spcAft>
                          <a:spcPts val="1000"/>
                        </a:spcAft>
                      </a:pPr>
                      <a:r>
                        <a:rPr lang="fr-FR" sz="1200" dirty="0">
                          <a:effectLst/>
                        </a:rPr>
                        <a:t>9900</a:t>
                      </a:r>
                      <a:endParaRPr lang="fr-MA" sz="1100" dirty="0">
                        <a:effectLst/>
                      </a:endParaRPr>
                    </a:p>
                    <a:p>
                      <a:pPr algn="r">
                        <a:lnSpc>
                          <a:spcPct val="115000"/>
                        </a:lnSpc>
                        <a:spcAft>
                          <a:spcPts val="1000"/>
                        </a:spcAft>
                      </a:pPr>
                      <a:r>
                        <a:rPr lang="fr-FR" sz="1200" dirty="0">
                          <a:effectLst/>
                        </a:rPr>
                        <a:t>27900</a:t>
                      </a:r>
                      <a:endParaRPr lang="fr-MA" sz="1100" dirty="0">
                        <a:effectLst/>
                      </a:endParaRPr>
                    </a:p>
                    <a:p>
                      <a:pPr algn="r">
                        <a:lnSpc>
                          <a:spcPct val="115000"/>
                        </a:lnSpc>
                        <a:spcAft>
                          <a:spcPts val="1000"/>
                        </a:spcAft>
                      </a:pPr>
                      <a:r>
                        <a:rPr lang="fr-FR" sz="1200" dirty="0">
                          <a:effectLst/>
                        </a:rPr>
                        <a:t>3000</a:t>
                      </a:r>
                    </a:p>
                    <a:p>
                      <a:pPr algn="r">
                        <a:lnSpc>
                          <a:spcPct val="115000"/>
                        </a:lnSpc>
                        <a:spcAft>
                          <a:spcPts val="1000"/>
                        </a:spcAft>
                      </a:pPr>
                      <a:r>
                        <a:rPr lang="fr-FR" sz="1200" dirty="0">
                          <a:effectLst/>
                        </a:rPr>
                        <a:t>5640</a:t>
                      </a:r>
                      <a:endParaRPr lang="fr-M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9767013"/>
                  </a:ext>
                </a:extLst>
              </a:tr>
              <a:tr h="184789">
                <a:tc>
                  <a:txBody>
                    <a:bodyPr/>
                    <a:lstStyle/>
                    <a:p>
                      <a:pPr algn="ctr">
                        <a:lnSpc>
                          <a:spcPct val="115000"/>
                        </a:lnSpc>
                        <a:spcAft>
                          <a:spcPts val="1000"/>
                        </a:spcAft>
                      </a:pPr>
                      <a:r>
                        <a:rPr lang="fr-FR" sz="1200">
                          <a:effectLst/>
                        </a:rPr>
                        <a:t>Total</a:t>
                      </a:r>
                      <a:endParaRPr lang="fr-M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1000"/>
                        </a:spcAft>
                      </a:pPr>
                      <a:r>
                        <a:rPr lang="fr-FR" sz="1200" dirty="0">
                          <a:effectLst/>
                        </a:rPr>
                        <a:t>528210</a:t>
                      </a:r>
                      <a:endParaRPr lang="fr-M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1000"/>
                        </a:spcAft>
                      </a:pPr>
                      <a:r>
                        <a:rPr lang="fr-FR" sz="1200" dirty="0">
                          <a:effectLst/>
                        </a:rPr>
                        <a:t>181860</a:t>
                      </a:r>
                      <a:endParaRPr lang="fr-M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1000"/>
                        </a:spcAft>
                      </a:pPr>
                      <a:r>
                        <a:rPr lang="fr-FR" sz="1200" dirty="0">
                          <a:effectLst/>
                        </a:rPr>
                        <a:t>346350</a:t>
                      </a:r>
                      <a:endParaRPr lang="fr-M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1000"/>
                        </a:spcAft>
                      </a:pPr>
                      <a:r>
                        <a:rPr lang="fr-FR" sz="1200">
                          <a:effectLst/>
                        </a:rPr>
                        <a:t>Total</a:t>
                      </a:r>
                      <a:endParaRPr lang="fr-M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1000"/>
                        </a:spcAft>
                      </a:pPr>
                      <a:r>
                        <a:rPr lang="fr-FR" sz="1200" dirty="0">
                          <a:effectLst/>
                        </a:rPr>
                        <a:t>346350</a:t>
                      </a:r>
                      <a:endParaRPr lang="fr-M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135349238"/>
                  </a:ext>
                </a:extLst>
              </a:tr>
            </a:tbl>
          </a:graphicData>
        </a:graphic>
      </p:graphicFrame>
      <p:sp>
        <p:nvSpPr>
          <p:cNvPr id="5" name="Rectangle 1">
            <a:extLst>
              <a:ext uri="{FF2B5EF4-FFF2-40B4-BE49-F238E27FC236}">
                <a16:creationId xmlns:a16="http://schemas.microsoft.com/office/drawing/2014/main" id="{90523D70-9F10-644B-8F19-78C9BD25AB22}"/>
              </a:ext>
            </a:extLst>
          </p:cNvPr>
          <p:cNvSpPr>
            <a:spLocks noChangeArrowheads="1"/>
          </p:cNvSpPr>
          <p:nvPr/>
        </p:nvSpPr>
        <p:spPr bwMode="auto">
          <a:xfrm>
            <a:off x="588579" y="590860"/>
            <a:ext cx="311566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Bilan au 31.12.N en milliers de DH </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sp>
        <p:nvSpPr>
          <p:cNvPr id="6" name="ZoneTexte 5">
            <a:extLst>
              <a:ext uri="{FF2B5EF4-FFF2-40B4-BE49-F238E27FC236}">
                <a16:creationId xmlns:a16="http://schemas.microsoft.com/office/drawing/2014/main" id="{75651CDE-D264-1A4F-8A80-48AF1C9D4055}"/>
              </a:ext>
            </a:extLst>
          </p:cNvPr>
          <p:cNvSpPr txBox="1"/>
          <p:nvPr/>
        </p:nvSpPr>
        <p:spPr>
          <a:xfrm>
            <a:off x="704193" y="4845333"/>
            <a:ext cx="10846676" cy="1661993"/>
          </a:xfrm>
          <a:prstGeom prst="rect">
            <a:avLst/>
          </a:prstGeom>
          <a:noFill/>
        </p:spPr>
        <p:txBody>
          <a:bodyPr wrap="square" rtlCol="0">
            <a:spAutoFit/>
          </a:bodyPr>
          <a:lstStyle/>
          <a:p>
            <a:r>
              <a:rPr lang="fr-FR" sz="1400" b="1" dirty="0"/>
              <a:t>AUTRES INFOS :</a:t>
            </a:r>
          </a:p>
          <a:p>
            <a:pPr marL="285750" indent="-285750">
              <a:buFont typeface="Arial" panose="020B0604020202020204" pitchFamily="34" charset="0"/>
              <a:buChar char="•"/>
            </a:pPr>
            <a:r>
              <a:rPr lang="fr-FR" sz="1400" dirty="0"/>
              <a:t>L’écart de conversion actif est lié aux Dettes de Financement (DF).</a:t>
            </a:r>
          </a:p>
          <a:p>
            <a:pPr marL="285750" indent="-285750">
              <a:buFont typeface="Arial" panose="020B0604020202020204" pitchFamily="34" charset="0"/>
              <a:buChar char="•"/>
            </a:pPr>
            <a:r>
              <a:rPr lang="fr-FR" sz="1400" dirty="0"/>
              <a:t>L’écart de conversion passif est lié aux créances clients.</a:t>
            </a:r>
          </a:p>
          <a:p>
            <a:pPr marL="285750" indent="-285750">
              <a:buFont typeface="Arial" panose="020B0604020202020204" pitchFamily="34" charset="0"/>
              <a:buChar char="•"/>
            </a:pPr>
            <a:r>
              <a:rPr lang="fr-FR" sz="1400" dirty="0"/>
              <a:t>Les créances et dettes diverses correspondent à des opérations occasionnelles.</a:t>
            </a:r>
            <a:endParaRPr lang="fr-MA" sz="1400" dirty="0"/>
          </a:p>
          <a:p>
            <a:pPr marL="285750" indent="-285750">
              <a:buFont typeface="Arial" panose="020B0604020202020204" pitchFamily="34" charset="0"/>
              <a:buChar char="•"/>
            </a:pPr>
            <a:r>
              <a:rPr lang="fr-FR" sz="1400" dirty="0"/>
              <a:t>Du  matériel industriel a été acquis  en crédit bail début N-1 pour une durée de 5 ans. Leur valeur d’origine s’élève à  100 000 KDH.</a:t>
            </a:r>
          </a:p>
          <a:p>
            <a:r>
              <a:rPr lang="fr-FR" sz="1400" b="1" dirty="0"/>
              <a:t>TAF. </a:t>
            </a:r>
            <a:r>
              <a:rPr lang="fr-FR" sz="1400" dirty="0"/>
              <a:t>:  </a:t>
            </a:r>
            <a:r>
              <a:rPr lang="fr-FR" sz="1400" b="1" i="1" dirty="0"/>
              <a:t>EFFECTUER LES RETRAITEMENTS NÉCESSAIRES ET ÉLABORER LE BILAN FONCTIONNEL RÉSUMÉ</a:t>
            </a:r>
          </a:p>
          <a:p>
            <a:endParaRPr lang="fr-FR" dirty="0"/>
          </a:p>
        </p:txBody>
      </p:sp>
    </p:spTree>
    <p:extLst>
      <p:ext uri="{BB962C8B-B14F-4D97-AF65-F5344CB8AC3E}">
        <p14:creationId xmlns:p14="http://schemas.microsoft.com/office/powerpoint/2010/main" val="1757246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E370F1-1C5F-C94D-B837-DC975CAA6621}"/>
              </a:ext>
            </a:extLst>
          </p:cNvPr>
          <p:cNvSpPr>
            <a:spLocks noGrp="1"/>
          </p:cNvSpPr>
          <p:nvPr>
            <p:ph type="title"/>
          </p:nvPr>
        </p:nvSpPr>
        <p:spPr>
          <a:xfrm>
            <a:off x="838200" y="365126"/>
            <a:ext cx="10515600" cy="412640"/>
          </a:xfrm>
        </p:spPr>
        <p:txBody>
          <a:bodyPr>
            <a:normAutofit fontScale="90000"/>
          </a:bodyPr>
          <a:lstStyle/>
          <a:p>
            <a:r>
              <a:rPr lang="fr-FR" b="1" dirty="0"/>
              <a:t>SOLUTION DE L’APPLICATION</a:t>
            </a:r>
          </a:p>
        </p:txBody>
      </p:sp>
      <p:sp>
        <p:nvSpPr>
          <p:cNvPr id="3" name="Espace réservé du contenu 2">
            <a:extLst>
              <a:ext uri="{FF2B5EF4-FFF2-40B4-BE49-F238E27FC236}">
                <a16:creationId xmlns:a16="http://schemas.microsoft.com/office/drawing/2014/main" id="{036B7A7C-7C01-894F-B84C-46A5DF3E17A0}"/>
              </a:ext>
            </a:extLst>
          </p:cNvPr>
          <p:cNvSpPr>
            <a:spLocks noGrp="1"/>
          </p:cNvSpPr>
          <p:nvPr>
            <p:ph idx="1"/>
          </p:nvPr>
        </p:nvSpPr>
        <p:spPr>
          <a:xfrm>
            <a:off x="672662" y="1061545"/>
            <a:ext cx="10681138" cy="5115418"/>
          </a:xfrm>
        </p:spPr>
        <p:txBody>
          <a:bodyPr/>
          <a:lstStyle/>
          <a:p>
            <a:pPr marL="0" indent="0">
              <a:buNone/>
            </a:pPr>
            <a:r>
              <a:rPr lang="fr-FR" b="1" u="sng" dirty="0"/>
              <a:t>RETRAITEMENTS:</a:t>
            </a:r>
          </a:p>
          <a:p>
            <a:pPr marL="0" indent="0">
              <a:buNone/>
            </a:pPr>
            <a:r>
              <a:rPr lang="fr-FR" b="1" dirty="0"/>
              <a:t>Ret.1- Rajout des amortissements et des provisions (A&amp;P)</a:t>
            </a:r>
            <a:r>
              <a:rPr lang="fr-FR" dirty="0"/>
              <a:t>: il consiste à retenir l’actif en valeurs brutes et à considérer les A&amp;P comme des ressources propres :</a:t>
            </a:r>
          </a:p>
          <a:p>
            <a:pPr marL="0" indent="0">
              <a:buNone/>
            </a:pPr>
            <a:endParaRPr lang="fr-FR" dirty="0"/>
          </a:p>
          <a:p>
            <a:pPr marL="0" indent="0">
              <a:buNone/>
            </a:pPr>
            <a:endParaRPr lang="fr-FR" dirty="0"/>
          </a:p>
          <a:p>
            <a:pPr marL="514350" indent="-514350">
              <a:buFont typeface="+mj-lt"/>
              <a:buAutoNum type="arabicPeriod"/>
            </a:pPr>
            <a:endParaRPr lang="fr-FR" dirty="0"/>
          </a:p>
          <a:p>
            <a:pPr marL="0" indent="0">
              <a:buNone/>
            </a:pPr>
            <a:endParaRPr lang="fr-FR" dirty="0"/>
          </a:p>
        </p:txBody>
      </p:sp>
      <p:graphicFrame>
        <p:nvGraphicFramePr>
          <p:cNvPr id="5" name="Tableau 4">
            <a:extLst>
              <a:ext uri="{FF2B5EF4-FFF2-40B4-BE49-F238E27FC236}">
                <a16:creationId xmlns:a16="http://schemas.microsoft.com/office/drawing/2014/main" id="{92AAC048-9B00-724E-8E47-5C4A7E64845D}"/>
              </a:ext>
            </a:extLst>
          </p:cNvPr>
          <p:cNvGraphicFramePr>
            <a:graphicFrameLocks noGrp="1"/>
          </p:cNvGraphicFramePr>
          <p:nvPr>
            <p:extLst>
              <p:ext uri="{D42A27DB-BD31-4B8C-83A1-F6EECF244321}">
                <p14:modId xmlns:p14="http://schemas.microsoft.com/office/powerpoint/2010/main" val="120378005"/>
              </p:ext>
            </p:extLst>
          </p:nvPr>
        </p:nvGraphicFramePr>
        <p:xfrm>
          <a:off x="2627585" y="3069021"/>
          <a:ext cx="6547946" cy="1571296"/>
        </p:xfrm>
        <a:graphic>
          <a:graphicData uri="http://schemas.openxmlformats.org/drawingml/2006/table">
            <a:tbl>
              <a:tblPr firstRow="1" bandRow="1">
                <a:tableStyleId>{5C22544A-7EE6-4342-B048-85BDC9FD1C3A}</a:tableStyleId>
              </a:tblPr>
              <a:tblGrid>
                <a:gridCol w="4826034">
                  <a:extLst>
                    <a:ext uri="{9D8B030D-6E8A-4147-A177-3AD203B41FA5}">
                      <a16:colId xmlns:a16="http://schemas.microsoft.com/office/drawing/2014/main" val="2104644063"/>
                    </a:ext>
                  </a:extLst>
                </a:gridCol>
                <a:gridCol w="1721912">
                  <a:extLst>
                    <a:ext uri="{9D8B030D-6E8A-4147-A177-3AD203B41FA5}">
                      <a16:colId xmlns:a16="http://schemas.microsoft.com/office/drawing/2014/main" val="2234310708"/>
                    </a:ext>
                  </a:extLst>
                </a:gridCol>
              </a:tblGrid>
              <a:tr h="392824">
                <a:tc>
                  <a:txBody>
                    <a:bodyPr/>
                    <a:lstStyle/>
                    <a:p>
                      <a:r>
                        <a:rPr lang="fr-FR" dirty="0"/>
                        <a:t>Éléments</a:t>
                      </a:r>
                    </a:p>
                  </a:txBody>
                  <a:tcPr/>
                </a:tc>
                <a:tc>
                  <a:txBody>
                    <a:bodyPr/>
                    <a:lstStyle/>
                    <a:p>
                      <a:r>
                        <a:rPr lang="fr-FR" dirty="0"/>
                        <a:t>    Montants</a:t>
                      </a:r>
                    </a:p>
                  </a:txBody>
                  <a:tcPr/>
                </a:tc>
                <a:extLst>
                  <a:ext uri="{0D108BD9-81ED-4DB2-BD59-A6C34878D82A}">
                    <a16:rowId xmlns:a16="http://schemas.microsoft.com/office/drawing/2014/main" val="237620512"/>
                  </a:ext>
                </a:extLst>
              </a:tr>
              <a:tr h="392824">
                <a:tc>
                  <a:txBody>
                    <a:bodyPr/>
                    <a:lstStyle/>
                    <a:p>
                      <a:r>
                        <a:rPr lang="fr-FR" dirty="0"/>
                        <a:t>Capitaux Propres au bilan *</a:t>
                      </a:r>
                    </a:p>
                  </a:txBody>
                  <a:tcPr/>
                </a:tc>
                <a:tc>
                  <a:txBody>
                    <a:bodyPr/>
                    <a:lstStyle/>
                    <a:p>
                      <a:pPr algn="ctr"/>
                      <a:r>
                        <a:rPr lang="fr-FR" dirty="0"/>
                        <a:t>211940</a:t>
                      </a:r>
                    </a:p>
                  </a:txBody>
                  <a:tcPr/>
                </a:tc>
                <a:extLst>
                  <a:ext uri="{0D108BD9-81ED-4DB2-BD59-A6C34878D82A}">
                    <a16:rowId xmlns:a16="http://schemas.microsoft.com/office/drawing/2014/main" val="3777283194"/>
                  </a:ext>
                </a:extLst>
              </a:tr>
              <a:tr h="392824">
                <a:tc>
                  <a:txBody>
                    <a:bodyPr/>
                    <a:lstStyle/>
                    <a:p>
                      <a:r>
                        <a:rPr lang="fr-FR" dirty="0"/>
                        <a:t>+ somme des A&amp;P au bilan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dirty="0">
                          <a:effectLst/>
                        </a:rPr>
                        <a:t>181860</a:t>
                      </a:r>
                      <a:endParaRPr lang="fr-MA" sz="1600" dirty="0">
                        <a:effectLst/>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2835189725"/>
                  </a:ext>
                </a:extLst>
              </a:tr>
              <a:tr h="392824">
                <a:tc>
                  <a:txBody>
                    <a:bodyPr/>
                    <a:lstStyle/>
                    <a:p>
                      <a:r>
                        <a:rPr lang="fr-FR" b="1" dirty="0">
                          <a:solidFill>
                            <a:srgbClr val="FF0000"/>
                          </a:solidFill>
                        </a:rPr>
                        <a:t>= Capitaux Propres après Ret.1</a:t>
                      </a:r>
                    </a:p>
                  </a:txBody>
                  <a:tcPr/>
                </a:tc>
                <a:tc>
                  <a:txBody>
                    <a:bodyPr/>
                    <a:lstStyle/>
                    <a:p>
                      <a:pPr marL="0" algn="ctr" defTabSz="914400" rtl="0" eaLnBrk="1" latinLnBrk="0" hangingPunct="1"/>
                      <a:r>
                        <a:rPr lang="fr-FR" b="1" dirty="0">
                          <a:solidFill>
                            <a:srgbClr val="FF0000"/>
                          </a:solidFill>
                        </a:rPr>
                        <a:t>393800</a:t>
                      </a:r>
                    </a:p>
                  </a:txBody>
                  <a:tcPr/>
                </a:tc>
                <a:extLst>
                  <a:ext uri="{0D108BD9-81ED-4DB2-BD59-A6C34878D82A}">
                    <a16:rowId xmlns:a16="http://schemas.microsoft.com/office/drawing/2014/main" val="3290885405"/>
                  </a:ext>
                </a:extLst>
              </a:tr>
            </a:tbl>
          </a:graphicData>
        </a:graphic>
      </p:graphicFrame>
      <p:sp>
        <p:nvSpPr>
          <p:cNvPr id="6" name="ZoneTexte 5">
            <a:extLst>
              <a:ext uri="{FF2B5EF4-FFF2-40B4-BE49-F238E27FC236}">
                <a16:creationId xmlns:a16="http://schemas.microsoft.com/office/drawing/2014/main" id="{81BC9B58-8B13-694E-88A6-BA954673521F}"/>
              </a:ext>
            </a:extLst>
          </p:cNvPr>
          <p:cNvSpPr txBox="1"/>
          <p:nvPr/>
        </p:nvSpPr>
        <p:spPr>
          <a:xfrm>
            <a:off x="1774060" y="4924096"/>
            <a:ext cx="8436302" cy="369332"/>
          </a:xfrm>
          <a:prstGeom prst="rect">
            <a:avLst/>
          </a:prstGeom>
          <a:noFill/>
        </p:spPr>
        <p:txBody>
          <a:bodyPr wrap="square" rtlCol="0">
            <a:spAutoFit/>
          </a:bodyPr>
          <a:lstStyle/>
          <a:p>
            <a:r>
              <a:rPr lang="fr-FR" i="1" dirty="0"/>
              <a:t>*Avec Capitaux propres = Capital social + Réserves + Report à nouveau + Résultat net</a:t>
            </a:r>
          </a:p>
        </p:txBody>
      </p:sp>
    </p:spTree>
    <p:extLst>
      <p:ext uri="{BB962C8B-B14F-4D97-AF65-F5344CB8AC3E}">
        <p14:creationId xmlns:p14="http://schemas.microsoft.com/office/powerpoint/2010/main" val="2525807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50A907-E5F9-F447-BA96-A7977BCBA10C}"/>
              </a:ext>
            </a:extLst>
          </p:cNvPr>
          <p:cNvSpPr>
            <a:spLocks noGrp="1"/>
          </p:cNvSpPr>
          <p:nvPr>
            <p:ph type="title"/>
          </p:nvPr>
        </p:nvSpPr>
        <p:spPr>
          <a:xfrm>
            <a:off x="838200" y="365125"/>
            <a:ext cx="10515600" cy="538765"/>
          </a:xfrm>
        </p:spPr>
        <p:txBody>
          <a:bodyPr>
            <a:normAutofit fontScale="90000"/>
          </a:bodyPr>
          <a:lstStyle/>
          <a:p>
            <a:r>
              <a:rPr lang="fr-FR" b="1" dirty="0"/>
              <a:t>SOLUTION DE L’APPLICATION</a:t>
            </a:r>
            <a:endParaRPr lang="fr-FR" dirty="0"/>
          </a:p>
        </p:txBody>
      </p:sp>
      <p:sp>
        <p:nvSpPr>
          <p:cNvPr id="3" name="Espace réservé du contenu 2">
            <a:extLst>
              <a:ext uri="{FF2B5EF4-FFF2-40B4-BE49-F238E27FC236}">
                <a16:creationId xmlns:a16="http://schemas.microsoft.com/office/drawing/2014/main" id="{0D987088-3888-3E41-A111-21010A1150AD}"/>
              </a:ext>
            </a:extLst>
          </p:cNvPr>
          <p:cNvSpPr>
            <a:spLocks noGrp="1"/>
          </p:cNvSpPr>
          <p:nvPr>
            <p:ph idx="1"/>
          </p:nvPr>
        </p:nvSpPr>
        <p:spPr>
          <a:xfrm>
            <a:off x="746234" y="1366345"/>
            <a:ext cx="10607566" cy="4810618"/>
          </a:xfrm>
        </p:spPr>
        <p:txBody>
          <a:bodyPr/>
          <a:lstStyle/>
          <a:p>
            <a:pPr marL="0" indent="0">
              <a:buNone/>
            </a:pPr>
            <a:r>
              <a:rPr lang="fr-FR" b="1" u="sng" dirty="0"/>
              <a:t>RETRAITEMENTS:</a:t>
            </a:r>
          </a:p>
          <a:p>
            <a:pPr marL="0" indent="0">
              <a:buNone/>
            </a:pPr>
            <a:r>
              <a:rPr lang="fr-FR" b="1" dirty="0"/>
              <a:t>Ret.2- Écart de conversion actif (ECA):</a:t>
            </a:r>
          </a:p>
          <a:p>
            <a:pPr marL="0" indent="0">
              <a:buNone/>
            </a:pPr>
            <a:r>
              <a:rPr lang="fr-FR" dirty="0"/>
              <a:t>Dans ce cas, l’ECA est lié à une augmentation de dettes de financement(DF) qu’il faudra neutraliser à déduisant son montant de celui de la dette concernée. Ce qui implique de faire disparaître l’ECA de l’actif et de la diminution du montant des DF</a:t>
            </a:r>
          </a:p>
          <a:p>
            <a:pPr marL="0" indent="0">
              <a:buNone/>
            </a:pPr>
            <a:endParaRPr lang="fr-FR" dirty="0"/>
          </a:p>
          <a:p>
            <a:pPr marL="0" indent="0">
              <a:buNone/>
            </a:pPr>
            <a:endParaRPr lang="fr-FR" dirty="0"/>
          </a:p>
          <a:p>
            <a:pPr marL="0" indent="0">
              <a:buNone/>
            </a:pPr>
            <a:endParaRPr lang="fr-FR" dirty="0"/>
          </a:p>
        </p:txBody>
      </p:sp>
      <p:graphicFrame>
        <p:nvGraphicFramePr>
          <p:cNvPr id="4" name="Tableau 3">
            <a:extLst>
              <a:ext uri="{FF2B5EF4-FFF2-40B4-BE49-F238E27FC236}">
                <a16:creationId xmlns:a16="http://schemas.microsoft.com/office/drawing/2014/main" id="{CD3C0E45-2A9C-0E4F-9D95-9854B9A99502}"/>
              </a:ext>
            </a:extLst>
          </p:cNvPr>
          <p:cNvGraphicFramePr>
            <a:graphicFrameLocks noGrp="1"/>
          </p:cNvGraphicFramePr>
          <p:nvPr>
            <p:extLst>
              <p:ext uri="{D42A27DB-BD31-4B8C-83A1-F6EECF244321}">
                <p14:modId xmlns:p14="http://schemas.microsoft.com/office/powerpoint/2010/main" val="1757361750"/>
              </p:ext>
            </p:extLst>
          </p:nvPr>
        </p:nvGraphicFramePr>
        <p:xfrm>
          <a:off x="2753271" y="4285918"/>
          <a:ext cx="6222563" cy="1891045"/>
        </p:xfrm>
        <a:graphic>
          <a:graphicData uri="http://schemas.openxmlformats.org/drawingml/2006/table">
            <a:tbl>
              <a:tblPr firstRow="1" bandRow="1">
                <a:tableStyleId>{5C22544A-7EE6-4342-B048-85BDC9FD1C3A}</a:tableStyleId>
              </a:tblPr>
              <a:tblGrid>
                <a:gridCol w="4283650">
                  <a:extLst>
                    <a:ext uri="{9D8B030D-6E8A-4147-A177-3AD203B41FA5}">
                      <a16:colId xmlns:a16="http://schemas.microsoft.com/office/drawing/2014/main" val="2445933165"/>
                    </a:ext>
                  </a:extLst>
                </a:gridCol>
                <a:gridCol w="1938913">
                  <a:extLst>
                    <a:ext uri="{9D8B030D-6E8A-4147-A177-3AD203B41FA5}">
                      <a16:colId xmlns:a16="http://schemas.microsoft.com/office/drawing/2014/main" val="1279408340"/>
                    </a:ext>
                  </a:extLst>
                </a:gridCol>
              </a:tblGrid>
              <a:tr h="378209">
                <a:tc>
                  <a:txBody>
                    <a:bodyPr/>
                    <a:lstStyle/>
                    <a:p>
                      <a:r>
                        <a:rPr lang="fr-FR" dirty="0"/>
                        <a:t>Éléments </a:t>
                      </a:r>
                    </a:p>
                  </a:txBody>
                  <a:tcPr/>
                </a:tc>
                <a:tc>
                  <a:txBody>
                    <a:bodyPr/>
                    <a:lstStyle/>
                    <a:p>
                      <a:pPr algn="ctr"/>
                      <a:r>
                        <a:rPr lang="fr-FR" dirty="0"/>
                        <a:t>Montants </a:t>
                      </a:r>
                    </a:p>
                  </a:txBody>
                  <a:tcPr/>
                </a:tc>
                <a:extLst>
                  <a:ext uri="{0D108BD9-81ED-4DB2-BD59-A6C34878D82A}">
                    <a16:rowId xmlns:a16="http://schemas.microsoft.com/office/drawing/2014/main" val="2106414274"/>
                  </a:ext>
                </a:extLst>
              </a:tr>
              <a:tr h="378209">
                <a:tc>
                  <a:txBody>
                    <a:bodyPr/>
                    <a:lstStyle/>
                    <a:p>
                      <a:r>
                        <a:rPr lang="fr-FR" dirty="0"/>
                        <a:t>Dettes de financement au bilan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dirty="0">
                          <a:effectLst/>
                        </a:rPr>
                        <a:t>76990</a:t>
                      </a:r>
                      <a:endParaRPr lang="fr-MA" sz="1600" dirty="0">
                        <a:effectLst/>
                      </a:endParaRPr>
                    </a:p>
                  </a:txBody>
                  <a:tcPr/>
                </a:tc>
                <a:extLst>
                  <a:ext uri="{0D108BD9-81ED-4DB2-BD59-A6C34878D82A}">
                    <a16:rowId xmlns:a16="http://schemas.microsoft.com/office/drawing/2014/main" val="2256333078"/>
                  </a:ext>
                </a:extLst>
              </a:tr>
              <a:tr h="378209">
                <a:tc>
                  <a:txBody>
                    <a:bodyPr/>
                    <a:lstStyle/>
                    <a:p>
                      <a:r>
                        <a:rPr lang="fr-FR" dirty="0"/>
                        <a:t>-  ECA </a:t>
                      </a:r>
                    </a:p>
                  </a:txBody>
                  <a:tcPr/>
                </a:tc>
                <a:tc>
                  <a:txBody>
                    <a:bodyPr/>
                    <a:lstStyle/>
                    <a:p>
                      <a:pPr algn="ctr"/>
                      <a:r>
                        <a:rPr lang="fr-FR" dirty="0"/>
                        <a:t>6000</a:t>
                      </a:r>
                    </a:p>
                  </a:txBody>
                  <a:tcPr/>
                </a:tc>
                <a:extLst>
                  <a:ext uri="{0D108BD9-81ED-4DB2-BD59-A6C34878D82A}">
                    <a16:rowId xmlns:a16="http://schemas.microsoft.com/office/drawing/2014/main" val="512926553"/>
                  </a:ext>
                </a:extLst>
              </a:tr>
              <a:tr h="378209">
                <a:tc>
                  <a:txBody>
                    <a:bodyPr/>
                    <a:lstStyle/>
                    <a:p>
                      <a:r>
                        <a:rPr lang="fr-FR" b="1" dirty="0">
                          <a:solidFill>
                            <a:srgbClr val="FF0000"/>
                          </a:solidFill>
                        </a:rPr>
                        <a:t>= DF après Ret.2</a:t>
                      </a:r>
                    </a:p>
                  </a:txBody>
                  <a:tcPr/>
                </a:tc>
                <a:tc>
                  <a:txBody>
                    <a:bodyPr/>
                    <a:lstStyle/>
                    <a:p>
                      <a:pPr algn="ctr"/>
                      <a:r>
                        <a:rPr lang="fr-FR" b="1" dirty="0">
                          <a:solidFill>
                            <a:srgbClr val="FF0000"/>
                          </a:solidFill>
                        </a:rPr>
                        <a:t>70990</a:t>
                      </a:r>
                    </a:p>
                  </a:txBody>
                  <a:tcPr/>
                </a:tc>
                <a:extLst>
                  <a:ext uri="{0D108BD9-81ED-4DB2-BD59-A6C34878D82A}">
                    <a16:rowId xmlns:a16="http://schemas.microsoft.com/office/drawing/2014/main" val="3784963461"/>
                  </a:ext>
                </a:extLst>
              </a:tr>
              <a:tr h="378209">
                <a:tc>
                  <a:txBody>
                    <a:bodyPr/>
                    <a:lstStyle/>
                    <a:p>
                      <a:r>
                        <a:rPr lang="fr-FR" b="1" dirty="0">
                          <a:solidFill>
                            <a:srgbClr val="FF0000"/>
                          </a:solidFill>
                        </a:rPr>
                        <a:t>ECA après retraitement</a:t>
                      </a:r>
                    </a:p>
                  </a:txBody>
                  <a:tcPr/>
                </a:tc>
                <a:tc>
                  <a:txBody>
                    <a:bodyPr/>
                    <a:lstStyle/>
                    <a:p>
                      <a:pPr algn="ctr"/>
                      <a:r>
                        <a:rPr lang="fr-FR" b="1" dirty="0">
                          <a:solidFill>
                            <a:srgbClr val="FF0000"/>
                          </a:solidFill>
                        </a:rPr>
                        <a:t>0</a:t>
                      </a:r>
                    </a:p>
                  </a:txBody>
                  <a:tcPr/>
                </a:tc>
                <a:extLst>
                  <a:ext uri="{0D108BD9-81ED-4DB2-BD59-A6C34878D82A}">
                    <a16:rowId xmlns:a16="http://schemas.microsoft.com/office/drawing/2014/main" val="3093840704"/>
                  </a:ext>
                </a:extLst>
              </a:tr>
            </a:tbl>
          </a:graphicData>
        </a:graphic>
      </p:graphicFrame>
    </p:spTree>
    <p:extLst>
      <p:ext uri="{BB962C8B-B14F-4D97-AF65-F5344CB8AC3E}">
        <p14:creationId xmlns:p14="http://schemas.microsoft.com/office/powerpoint/2010/main" val="2931063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2">
            <a:extLst>
              <a:ext uri="{FF2B5EF4-FFF2-40B4-BE49-F238E27FC236}">
                <a16:creationId xmlns:a16="http://schemas.microsoft.com/office/drawing/2014/main" id="{0BCA10CA-6E29-5940-86DA-750BA8B8FFB2}"/>
              </a:ext>
            </a:extLst>
          </p:cNvPr>
          <p:cNvSpPr>
            <a:spLocks noGrp="1" noChangeArrowheads="1"/>
          </p:cNvSpPr>
          <p:nvPr>
            <p:ph type="title"/>
          </p:nvPr>
        </p:nvSpPr>
        <p:spPr>
          <a:xfrm>
            <a:off x="2135188" y="473076"/>
            <a:ext cx="8075612" cy="652463"/>
          </a:xfrm>
        </p:spPr>
        <p:txBody>
          <a:bodyPr>
            <a:normAutofit fontScale="90000"/>
          </a:bodyPr>
          <a:lstStyle/>
          <a:p>
            <a:pPr algn="ctr" eaLnBrk="1" hangingPunct="1"/>
            <a:r>
              <a:rPr lang="fr-FR" altLang="fr-FR" sz="2800" b="1" dirty="0"/>
              <a:t>ANALYSE DE LA STRUCTURE FINANCIERE</a:t>
            </a:r>
            <a:br>
              <a:rPr lang="fr-FR" altLang="fr-FR" sz="2800" b="1" dirty="0"/>
            </a:br>
            <a:r>
              <a:rPr lang="fr-FR" altLang="fr-FR" sz="2800" b="1" dirty="0"/>
              <a:t>LES PRINCIPES</a:t>
            </a:r>
            <a:endParaRPr lang="fr-FR" altLang="fr-FR" sz="2800" dirty="0"/>
          </a:p>
        </p:txBody>
      </p:sp>
      <p:sp>
        <p:nvSpPr>
          <p:cNvPr id="36869" name="Rectangle 3">
            <a:extLst>
              <a:ext uri="{FF2B5EF4-FFF2-40B4-BE49-F238E27FC236}">
                <a16:creationId xmlns:a16="http://schemas.microsoft.com/office/drawing/2014/main" id="{95D96EB5-DF6A-164F-BE3C-85F440D0D6C5}"/>
              </a:ext>
            </a:extLst>
          </p:cNvPr>
          <p:cNvSpPr>
            <a:spLocks noGrp="1" noChangeArrowheads="1"/>
          </p:cNvSpPr>
          <p:nvPr>
            <p:ph type="body" idx="1"/>
          </p:nvPr>
        </p:nvSpPr>
        <p:spPr>
          <a:xfrm>
            <a:off x="1774825" y="1412876"/>
            <a:ext cx="8642350" cy="4310063"/>
          </a:xfrm>
        </p:spPr>
        <p:txBody>
          <a:bodyPr/>
          <a:lstStyle/>
          <a:p>
            <a:pPr>
              <a:buNone/>
              <a:tabLst>
                <a:tab pos="357188" algn="l"/>
              </a:tabLst>
            </a:pPr>
            <a:endParaRPr lang="fr-FR" altLang="fr-FR"/>
          </a:p>
          <a:p>
            <a:pPr marL="549275" lvl="1" indent="-6350">
              <a:buNone/>
              <a:tabLst>
                <a:tab pos="357188" algn="l"/>
              </a:tabLst>
            </a:pPr>
            <a:endParaRPr lang="fr-FR" altLang="fr-FR" sz="2000" b="1"/>
          </a:p>
          <a:p>
            <a:pPr marL="549275" lvl="1" indent="-6350">
              <a:buNone/>
              <a:tabLst>
                <a:tab pos="357188" algn="l"/>
              </a:tabLst>
            </a:pPr>
            <a:endParaRPr lang="fr-FR" altLang="fr-FR"/>
          </a:p>
        </p:txBody>
      </p:sp>
      <p:grpSp>
        <p:nvGrpSpPr>
          <p:cNvPr id="36870" name="Group 4">
            <a:extLst>
              <a:ext uri="{FF2B5EF4-FFF2-40B4-BE49-F238E27FC236}">
                <a16:creationId xmlns:a16="http://schemas.microsoft.com/office/drawing/2014/main" id="{2D15935C-20CC-794C-BF37-9B4F1772D805}"/>
              </a:ext>
            </a:extLst>
          </p:cNvPr>
          <p:cNvGrpSpPr>
            <a:grpSpLocks/>
          </p:cNvGrpSpPr>
          <p:nvPr/>
        </p:nvGrpSpPr>
        <p:grpSpPr bwMode="auto">
          <a:xfrm>
            <a:off x="2351088" y="1268413"/>
            <a:ext cx="7129462" cy="4548384"/>
            <a:chOff x="612" y="1298"/>
            <a:chExt cx="4400" cy="2640"/>
          </a:xfrm>
        </p:grpSpPr>
        <p:grpSp>
          <p:nvGrpSpPr>
            <p:cNvPr id="36871" name="Group 5">
              <a:extLst>
                <a:ext uri="{FF2B5EF4-FFF2-40B4-BE49-F238E27FC236}">
                  <a16:creationId xmlns:a16="http://schemas.microsoft.com/office/drawing/2014/main" id="{F189FB74-3D9F-AC4C-BC57-8DB3839BBA6A}"/>
                </a:ext>
              </a:extLst>
            </p:cNvPr>
            <p:cNvGrpSpPr>
              <a:grpSpLocks/>
            </p:cNvGrpSpPr>
            <p:nvPr/>
          </p:nvGrpSpPr>
          <p:grpSpPr bwMode="auto">
            <a:xfrm>
              <a:off x="703" y="1706"/>
              <a:ext cx="4127" cy="2232"/>
              <a:chOff x="748" y="1480"/>
              <a:chExt cx="4127" cy="2232"/>
            </a:xfrm>
          </p:grpSpPr>
          <p:grpSp>
            <p:nvGrpSpPr>
              <p:cNvPr id="36873" name="Group 6">
                <a:extLst>
                  <a:ext uri="{FF2B5EF4-FFF2-40B4-BE49-F238E27FC236}">
                    <a16:creationId xmlns:a16="http://schemas.microsoft.com/office/drawing/2014/main" id="{B86D1C45-D45E-2A40-B795-76ECDF3F8CE4}"/>
                  </a:ext>
                </a:extLst>
              </p:cNvPr>
              <p:cNvGrpSpPr>
                <a:grpSpLocks/>
              </p:cNvGrpSpPr>
              <p:nvPr/>
            </p:nvGrpSpPr>
            <p:grpSpPr bwMode="auto">
              <a:xfrm>
                <a:off x="884" y="1480"/>
                <a:ext cx="3991" cy="1179"/>
                <a:chOff x="930" y="1344"/>
                <a:chExt cx="3991" cy="1179"/>
              </a:xfrm>
            </p:grpSpPr>
            <p:sp>
              <p:nvSpPr>
                <p:cNvPr id="36882" name="AutoShape 7">
                  <a:extLst>
                    <a:ext uri="{FF2B5EF4-FFF2-40B4-BE49-F238E27FC236}">
                      <a16:creationId xmlns:a16="http://schemas.microsoft.com/office/drawing/2014/main" id="{42694D15-F1C4-A24F-ABED-EA2E6370E890}"/>
                    </a:ext>
                  </a:extLst>
                </p:cNvPr>
                <p:cNvSpPr>
                  <a:spLocks noChangeArrowheads="1"/>
                </p:cNvSpPr>
                <p:nvPr/>
              </p:nvSpPr>
              <p:spPr bwMode="auto">
                <a:xfrm>
                  <a:off x="930" y="1344"/>
                  <a:ext cx="3810" cy="363"/>
                </a:xfrm>
                <a:prstGeom prst="roundRect">
                  <a:avLst>
                    <a:gd name="adj" fmla="val 16667"/>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r-FR" altLang="fr-FR" b="1">
                      <a:latin typeface="Tahoma" panose="020B0604030504040204" pitchFamily="34" charset="0"/>
                    </a:rPr>
                    <a:t>DES BESOINS A COUVRIR</a:t>
                  </a:r>
                </a:p>
              </p:txBody>
            </p:sp>
            <p:sp>
              <p:nvSpPr>
                <p:cNvPr id="36883" name="Line 8">
                  <a:extLst>
                    <a:ext uri="{FF2B5EF4-FFF2-40B4-BE49-F238E27FC236}">
                      <a16:creationId xmlns:a16="http://schemas.microsoft.com/office/drawing/2014/main" id="{986A28D3-537D-6843-A26B-6780ECBD45CD}"/>
                    </a:ext>
                  </a:extLst>
                </p:cNvPr>
                <p:cNvSpPr>
                  <a:spLocks noChangeShapeType="1"/>
                </p:cNvSpPr>
                <p:nvPr/>
              </p:nvSpPr>
              <p:spPr bwMode="auto">
                <a:xfrm flipH="1">
                  <a:off x="1882" y="1752"/>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36884" name="Line 9">
                  <a:extLst>
                    <a:ext uri="{FF2B5EF4-FFF2-40B4-BE49-F238E27FC236}">
                      <a16:creationId xmlns:a16="http://schemas.microsoft.com/office/drawing/2014/main" id="{F3111E57-0B39-0842-90D9-9BC02395BB4D}"/>
                    </a:ext>
                  </a:extLst>
                </p:cNvPr>
                <p:cNvSpPr>
                  <a:spLocks noChangeShapeType="1"/>
                </p:cNvSpPr>
                <p:nvPr/>
              </p:nvSpPr>
              <p:spPr bwMode="auto">
                <a:xfrm>
                  <a:off x="3379" y="1752"/>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36885" name="Text Box 10">
                  <a:extLst>
                    <a:ext uri="{FF2B5EF4-FFF2-40B4-BE49-F238E27FC236}">
                      <a16:creationId xmlns:a16="http://schemas.microsoft.com/office/drawing/2014/main" id="{7614D5C9-1F9F-C249-A80D-F150F3891994}"/>
                    </a:ext>
                  </a:extLst>
                </p:cNvPr>
                <p:cNvSpPr txBox="1">
                  <a:spLocks noChangeArrowheads="1"/>
                </p:cNvSpPr>
                <p:nvPr/>
              </p:nvSpPr>
              <p:spPr bwMode="auto">
                <a:xfrm>
                  <a:off x="1111" y="2024"/>
                  <a:ext cx="1542"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spcBef>
                      <a:spcPct val="50000"/>
                    </a:spcBef>
                  </a:pPr>
                  <a:r>
                    <a:rPr lang="fr-FR" altLang="fr-FR" sz="1600" b="1"/>
                    <a:t>INVESTISSEMENTS</a:t>
                  </a:r>
                </a:p>
                <a:p>
                  <a:pPr algn="ctr" eaLnBrk="1" hangingPunct="1">
                    <a:lnSpc>
                      <a:spcPct val="80000"/>
                    </a:lnSpc>
                    <a:spcBef>
                      <a:spcPct val="50000"/>
                    </a:spcBef>
                  </a:pPr>
                  <a:r>
                    <a:rPr lang="fr-FR" altLang="fr-FR" sz="1400" b="1"/>
                    <a:t>(IMMOBILISATIONS)</a:t>
                  </a:r>
                </a:p>
              </p:txBody>
            </p:sp>
            <p:grpSp>
              <p:nvGrpSpPr>
                <p:cNvPr id="36886" name="Group 11">
                  <a:extLst>
                    <a:ext uri="{FF2B5EF4-FFF2-40B4-BE49-F238E27FC236}">
                      <a16:creationId xmlns:a16="http://schemas.microsoft.com/office/drawing/2014/main" id="{26250E69-2EAE-FF48-9534-C51672A475B6}"/>
                    </a:ext>
                  </a:extLst>
                </p:cNvPr>
                <p:cNvGrpSpPr>
                  <a:grpSpLocks/>
                </p:cNvGrpSpPr>
                <p:nvPr/>
              </p:nvGrpSpPr>
              <p:grpSpPr bwMode="auto">
                <a:xfrm>
                  <a:off x="2744" y="2024"/>
                  <a:ext cx="2177" cy="499"/>
                  <a:chOff x="2744" y="2024"/>
                  <a:chExt cx="2177" cy="499"/>
                </a:xfrm>
              </p:grpSpPr>
              <p:sp>
                <p:nvSpPr>
                  <p:cNvPr id="36887" name="Text Box 12">
                    <a:extLst>
                      <a:ext uri="{FF2B5EF4-FFF2-40B4-BE49-F238E27FC236}">
                        <a16:creationId xmlns:a16="http://schemas.microsoft.com/office/drawing/2014/main" id="{23ECDBA9-B108-454F-B380-629BEAFE5C41}"/>
                      </a:ext>
                    </a:extLst>
                  </p:cNvPr>
                  <p:cNvSpPr txBox="1">
                    <a:spLocks noChangeArrowheads="1"/>
                  </p:cNvSpPr>
                  <p:nvPr/>
                </p:nvSpPr>
                <p:spPr bwMode="auto">
                  <a:xfrm>
                    <a:off x="2744" y="2024"/>
                    <a:ext cx="2177" cy="4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spcBef>
                        <a:spcPct val="50000"/>
                      </a:spcBef>
                    </a:pPr>
                    <a:r>
                      <a:rPr lang="fr-FR" altLang="fr-FR" sz="1600" b="1"/>
                      <a:t>CYCLE D’EXPLOITATION</a:t>
                    </a:r>
                  </a:p>
                  <a:p>
                    <a:pPr algn="ctr" eaLnBrk="1" hangingPunct="1">
                      <a:lnSpc>
                        <a:spcPct val="80000"/>
                      </a:lnSpc>
                      <a:spcBef>
                        <a:spcPct val="50000"/>
                      </a:spcBef>
                    </a:pPr>
                    <a:r>
                      <a:rPr lang="fr-FR" altLang="fr-FR" sz="1400" b="1"/>
                      <a:t>ACTIFS CIRCULANTS</a:t>
                    </a:r>
                  </a:p>
                  <a:p>
                    <a:pPr algn="ctr" eaLnBrk="1" hangingPunct="1">
                      <a:lnSpc>
                        <a:spcPct val="80000"/>
                      </a:lnSpc>
                      <a:spcBef>
                        <a:spcPct val="50000"/>
                      </a:spcBef>
                    </a:pPr>
                    <a:r>
                      <a:rPr lang="fr-FR" altLang="fr-FR" sz="1400" b="1"/>
                      <a:t>et DETTES D’EXPLOITATION</a:t>
                    </a:r>
                  </a:p>
                </p:txBody>
              </p:sp>
              <p:sp>
                <p:nvSpPr>
                  <p:cNvPr id="36888" name="AutoShape 13">
                    <a:extLst>
                      <a:ext uri="{FF2B5EF4-FFF2-40B4-BE49-F238E27FC236}">
                        <a16:creationId xmlns:a16="http://schemas.microsoft.com/office/drawing/2014/main" id="{4EF195D7-4325-8D43-821B-DCD456C92591}"/>
                      </a:ext>
                    </a:extLst>
                  </p:cNvPr>
                  <p:cNvSpPr>
                    <a:spLocks noChangeArrowheads="1"/>
                  </p:cNvSpPr>
                  <p:nvPr/>
                </p:nvSpPr>
                <p:spPr bwMode="auto">
                  <a:xfrm>
                    <a:off x="2971" y="2251"/>
                    <a:ext cx="1723" cy="272"/>
                  </a:xfrm>
                  <a:prstGeom prst="bracketPair">
                    <a:avLst>
                      <a:gd name="adj" fmla="val 16667"/>
                    </a:avLst>
                  </a:prstGeom>
                  <a:noFill/>
                  <a:ln w="9525">
                    <a:solidFill>
                      <a:srgbClr val="9900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r-FR" altLang="fr-FR"/>
                  </a:p>
                </p:txBody>
              </p:sp>
            </p:grpSp>
          </p:grpSp>
          <p:grpSp>
            <p:nvGrpSpPr>
              <p:cNvPr id="36874" name="Group 14">
                <a:extLst>
                  <a:ext uri="{FF2B5EF4-FFF2-40B4-BE49-F238E27FC236}">
                    <a16:creationId xmlns:a16="http://schemas.microsoft.com/office/drawing/2014/main" id="{23FCEF99-D961-D74D-9147-394F07164094}"/>
                  </a:ext>
                </a:extLst>
              </p:cNvPr>
              <p:cNvGrpSpPr>
                <a:grpSpLocks/>
              </p:cNvGrpSpPr>
              <p:nvPr/>
            </p:nvGrpSpPr>
            <p:grpSpPr bwMode="auto">
              <a:xfrm>
                <a:off x="748" y="2750"/>
                <a:ext cx="4038" cy="962"/>
                <a:chOff x="748" y="2750"/>
                <a:chExt cx="4038" cy="962"/>
              </a:xfrm>
            </p:grpSpPr>
            <p:sp>
              <p:nvSpPr>
                <p:cNvPr id="36875" name="AutoShape 15">
                  <a:extLst>
                    <a:ext uri="{FF2B5EF4-FFF2-40B4-BE49-F238E27FC236}">
                      <a16:creationId xmlns:a16="http://schemas.microsoft.com/office/drawing/2014/main" id="{2CB64059-BEBA-7A41-83A9-54103225DDF2}"/>
                    </a:ext>
                  </a:extLst>
                </p:cNvPr>
                <p:cNvSpPr>
                  <a:spLocks noChangeArrowheads="1"/>
                </p:cNvSpPr>
                <p:nvPr/>
              </p:nvSpPr>
              <p:spPr bwMode="auto">
                <a:xfrm>
                  <a:off x="884" y="2750"/>
                  <a:ext cx="3810" cy="363"/>
                </a:xfrm>
                <a:prstGeom prst="roundRect">
                  <a:avLst>
                    <a:gd name="adj" fmla="val 16667"/>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r-FR" altLang="fr-FR" b="1">
                      <a:latin typeface="Tahoma" panose="020B0604030504040204" pitchFamily="34" charset="0"/>
                    </a:rPr>
                    <a:t>DES RESSOURCES A MOBILISER</a:t>
                  </a:r>
                </a:p>
              </p:txBody>
            </p:sp>
            <p:sp>
              <p:nvSpPr>
                <p:cNvPr id="36876" name="Line 16">
                  <a:extLst>
                    <a:ext uri="{FF2B5EF4-FFF2-40B4-BE49-F238E27FC236}">
                      <a16:creationId xmlns:a16="http://schemas.microsoft.com/office/drawing/2014/main" id="{53E9FFEB-ABF5-5B44-A46B-1796108B27EC}"/>
                    </a:ext>
                  </a:extLst>
                </p:cNvPr>
                <p:cNvSpPr>
                  <a:spLocks noChangeShapeType="1"/>
                </p:cNvSpPr>
                <p:nvPr/>
              </p:nvSpPr>
              <p:spPr bwMode="auto">
                <a:xfrm flipH="1">
                  <a:off x="1293" y="3158"/>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36877" name="Line 17">
                  <a:extLst>
                    <a:ext uri="{FF2B5EF4-FFF2-40B4-BE49-F238E27FC236}">
                      <a16:creationId xmlns:a16="http://schemas.microsoft.com/office/drawing/2014/main" id="{EA2A06FA-011D-234A-AE9A-895A1AF79FB8}"/>
                    </a:ext>
                  </a:extLst>
                </p:cNvPr>
                <p:cNvSpPr>
                  <a:spLocks noChangeShapeType="1"/>
                </p:cNvSpPr>
                <p:nvPr/>
              </p:nvSpPr>
              <p:spPr bwMode="auto">
                <a:xfrm>
                  <a:off x="3878" y="3158"/>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36878" name="Text Box 18">
                  <a:extLst>
                    <a:ext uri="{FF2B5EF4-FFF2-40B4-BE49-F238E27FC236}">
                      <a16:creationId xmlns:a16="http://schemas.microsoft.com/office/drawing/2014/main" id="{CA37CD29-3154-6541-9973-8F6FEFB85462}"/>
                    </a:ext>
                  </a:extLst>
                </p:cNvPr>
                <p:cNvSpPr txBox="1">
                  <a:spLocks noChangeArrowheads="1"/>
                </p:cNvSpPr>
                <p:nvPr/>
              </p:nvSpPr>
              <p:spPr bwMode="auto">
                <a:xfrm>
                  <a:off x="748" y="3430"/>
                  <a:ext cx="1089" cy="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spcBef>
                      <a:spcPct val="50000"/>
                    </a:spcBef>
                  </a:pPr>
                  <a:r>
                    <a:rPr lang="fr-FR" altLang="fr-FR" sz="1600" b="1"/>
                    <a:t>APPORTS EN CAPITAL</a:t>
                  </a:r>
                  <a:endParaRPr lang="fr-FR" altLang="fr-FR" sz="1600" b="1">
                    <a:solidFill>
                      <a:srgbClr val="990099"/>
                    </a:solidFill>
                  </a:endParaRPr>
                </a:p>
              </p:txBody>
            </p:sp>
            <p:sp>
              <p:nvSpPr>
                <p:cNvPr id="36879" name="Text Box 19">
                  <a:extLst>
                    <a:ext uri="{FF2B5EF4-FFF2-40B4-BE49-F238E27FC236}">
                      <a16:creationId xmlns:a16="http://schemas.microsoft.com/office/drawing/2014/main" id="{B73E738E-BE33-4943-83B1-965C6885CFF0}"/>
                    </a:ext>
                  </a:extLst>
                </p:cNvPr>
                <p:cNvSpPr txBox="1">
                  <a:spLocks noChangeArrowheads="1"/>
                </p:cNvSpPr>
                <p:nvPr/>
              </p:nvSpPr>
              <p:spPr bwMode="auto">
                <a:xfrm>
                  <a:off x="1996" y="3430"/>
                  <a:ext cx="1633"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spcBef>
                      <a:spcPct val="50000"/>
                    </a:spcBef>
                  </a:pPr>
                  <a:r>
                    <a:rPr lang="fr-FR" altLang="fr-FR" sz="1600" b="1"/>
                    <a:t>AUTOFINANCEMENT</a:t>
                  </a:r>
                  <a:endParaRPr lang="fr-FR" altLang="fr-FR" sz="1600" b="1">
                    <a:solidFill>
                      <a:srgbClr val="990099"/>
                    </a:solidFill>
                  </a:endParaRPr>
                </a:p>
              </p:txBody>
            </p:sp>
            <p:sp>
              <p:nvSpPr>
                <p:cNvPr id="36880" name="Text Box 20">
                  <a:extLst>
                    <a:ext uri="{FF2B5EF4-FFF2-40B4-BE49-F238E27FC236}">
                      <a16:creationId xmlns:a16="http://schemas.microsoft.com/office/drawing/2014/main" id="{2E3EF900-8FFC-3647-A3C8-8361CDCA52E0}"/>
                    </a:ext>
                  </a:extLst>
                </p:cNvPr>
                <p:cNvSpPr txBox="1">
                  <a:spLocks noChangeArrowheads="1"/>
                </p:cNvSpPr>
                <p:nvPr/>
              </p:nvSpPr>
              <p:spPr bwMode="auto">
                <a:xfrm>
                  <a:off x="3788" y="3430"/>
                  <a:ext cx="998" cy="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spcBef>
                      <a:spcPct val="50000"/>
                    </a:spcBef>
                  </a:pPr>
                  <a:r>
                    <a:rPr lang="fr-FR" altLang="fr-FR" sz="1600" b="1"/>
                    <a:t>DETTES FINANCIERES</a:t>
                  </a:r>
                  <a:endParaRPr lang="fr-FR" altLang="fr-FR" sz="1600" b="1">
                    <a:solidFill>
                      <a:srgbClr val="990099"/>
                    </a:solidFill>
                  </a:endParaRPr>
                </a:p>
              </p:txBody>
            </p:sp>
            <p:sp>
              <p:nvSpPr>
                <p:cNvPr id="36881" name="Line 21">
                  <a:extLst>
                    <a:ext uri="{FF2B5EF4-FFF2-40B4-BE49-F238E27FC236}">
                      <a16:creationId xmlns:a16="http://schemas.microsoft.com/office/drawing/2014/main" id="{1CF8FBDC-307D-3B4F-AEBD-01B036C2F859}"/>
                    </a:ext>
                  </a:extLst>
                </p:cNvPr>
                <p:cNvSpPr>
                  <a:spLocks noChangeShapeType="1"/>
                </p:cNvSpPr>
                <p:nvPr/>
              </p:nvSpPr>
              <p:spPr bwMode="auto">
                <a:xfrm>
                  <a:off x="2789" y="3158"/>
                  <a:ext cx="1"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grpSp>
        </p:grpSp>
        <p:sp>
          <p:nvSpPr>
            <p:cNvPr id="36872" name="Text Box 22">
              <a:extLst>
                <a:ext uri="{FF2B5EF4-FFF2-40B4-BE49-F238E27FC236}">
                  <a16:creationId xmlns:a16="http://schemas.microsoft.com/office/drawing/2014/main" id="{1AB4FFB8-249E-3D4F-AF41-EC6911BF6272}"/>
                </a:ext>
              </a:extLst>
            </p:cNvPr>
            <p:cNvSpPr txBox="1">
              <a:spLocks noChangeArrowheads="1"/>
            </p:cNvSpPr>
            <p:nvPr/>
          </p:nvSpPr>
          <p:spPr bwMode="auto">
            <a:xfrm>
              <a:off x="612" y="1298"/>
              <a:ext cx="4400"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fr-FR" altLang="fr-FR" sz="2000" b="1"/>
                <a:t>Comment financer le développement et la croissance ?</a:t>
              </a:r>
            </a:p>
          </p:txBody>
        </p:sp>
      </p:grpSp>
    </p:spTree>
    <p:extLst>
      <p:ext uri="{BB962C8B-B14F-4D97-AF65-F5344CB8AC3E}">
        <p14:creationId xmlns:p14="http://schemas.microsoft.com/office/powerpoint/2010/main" val="2852538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2AFEF1-3BD4-D948-AFAE-FA174FCF9DC5}"/>
              </a:ext>
            </a:extLst>
          </p:cNvPr>
          <p:cNvSpPr>
            <a:spLocks noGrp="1"/>
          </p:cNvSpPr>
          <p:nvPr>
            <p:ph type="title"/>
          </p:nvPr>
        </p:nvSpPr>
        <p:spPr>
          <a:xfrm>
            <a:off x="838200" y="365125"/>
            <a:ext cx="10515600" cy="622847"/>
          </a:xfrm>
        </p:spPr>
        <p:txBody>
          <a:bodyPr>
            <a:normAutofit fontScale="90000"/>
          </a:bodyPr>
          <a:lstStyle/>
          <a:p>
            <a:r>
              <a:rPr lang="fr-FR" b="1" dirty="0"/>
              <a:t>SOLUTION DE L’APPLICATION</a:t>
            </a:r>
            <a:endParaRPr lang="fr-FR" dirty="0"/>
          </a:p>
        </p:txBody>
      </p:sp>
      <p:sp>
        <p:nvSpPr>
          <p:cNvPr id="3" name="Espace réservé du contenu 2">
            <a:extLst>
              <a:ext uri="{FF2B5EF4-FFF2-40B4-BE49-F238E27FC236}">
                <a16:creationId xmlns:a16="http://schemas.microsoft.com/office/drawing/2014/main" id="{B6818273-0B6C-9B4E-A1BD-DC450EB2A18B}"/>
              </a:ext>
            </a:extLst>
          </p:cNvPr>
          <p:cNvSpPr>
            <a:spLocks noGrp="1"/>
          </p:cNvSpPr>
          <p:nvPr>
            <p:ph idx="1"/>
          </p:nvPr>
        </p:nvSpPr>
        <p:spPr>
          <a:xfrm>
            <a:off x="838200" y="1114098"/>
            <a:ext cx="10515600" cy="5062866"/>
          </a:xfrm>
        </p:spPr>
        <p:txBody>
          <a:bodyPr/>
          <a:lstStyle/>
          <a:p>
            <a:pPr marL="0" indent="0">
              <a:buNone/>
            </a:pPr>
            <a:r>
              <a:rPr lang="fr-FR" b="1" u="sng" dirty="0"/>
              <a:t>RETRAITEMENTS:</a:t>
            </a:r>
          </a:p>
          <a:p>
            <a:pPr marL="0" indent="0">
              <a:buNone/>
            </a:pPr>
            <a:r>
              <a:rPr lang="fr-FR" b="1" dirty="0"/>
              <a:t>Ret.3- Écart de conversion passif (ECP):</a:t>
            </a:r>
          </a:p>
          <a:p>
            <a:pPr marL="0" indent="0">
              <a:buNone/>
            </a:pPr>
            <a:r>
              <a:rPr lang="fr-FR" dirty="0"/>
              <a:t>Dans ce cas, l’ECP est lié à une augmentation des créances clients qu’il faudra éliminer. Ainsi, on élimine l’ECP du passif et on soustrait son montant de celui des créances concernées</a:t>
            </a:r>
          </a:p>
        </p:txBody>
      </p:sp>
      <p:graphicFrame>
        <p:nvGraphicFramePr>
          <p:cNvPr id="4" name="Tableau 3">
            <a:extLst>
              <a:ext uri="{FF2B5EF4-FFF2-40B4-BE49-F238E27FC236}">
                <a16:creationId xmlns:a16="http://schemas.microsoft.com/office/drawing/2014/main" id="{82ECFCCB-B4E0-314F-B500-9BA9F2FC1E5C}"/>
              </a:ext>
            </a:extLst>
          </p:cNvPr>
          <p:cNvGraphicFramePr>
            <a:graphicFrameLocks noGrp="1"/>
          </p:cNvGraphicFramePr>
          <p:nvPr>
            <p:extLst>
              <p:ext uri="{D42A27DB-BD31-4B8C-83A1-F6EECF244321}">
                <p14:modId xmlns:p14="http://schemas.microsoft.com/office/powerpoint/2010/main" val="201328722"/>
              </p:ext>
            </p:extLst>
          </p:nvPr>
        </p:nvGraphicFramePr>
        <p:xfrm>
          <a:off x="1884856" y="3889702"/>
          <a:ext cx="8128000" cy="1854200"/>
        </p:xfrm>
        <a:graphic>
          <a:graphicData uri="http://schemas.openxmlformats.org/drawingml/2006/table">
            <a:tbl>
              <a:tblPr firstRow="1" bandRow="1">
                <a:tableStyleId>{5C22544A-7EE6-4342-B048-85BDC9FD1C3A}</a:tableStyleId>
              </a:tblPr>
              <a:tblGrid>
                <a:gridCol w="5987393">
                  <a:extLst>
                    <a:ext uri="{9D8B030D-6E8A-4147-A177-3AD203B41FA5}">
                      <a16:colId xmlns:a16="http://schemas.microsoft.com/office/drawing/2014/main" val="4068228144"/>
                    </a:ext>
                  </a:extLst>
                </a:gridCol>
                <a:gridCol w="2140607">
                  <a:extLst>
                    <a:ext uri="{9D8B030D-6E8A-4147-A177-3AD203B41FA5}">
                      <a16:colId xmlns:a16="http://schemas.microsoft.com/office/drawing/2014/main" val="3839971241"/>
                    </a:ext>
                  </a:extLst>
                </a:gridCol>
              </a:tblGrid>
              <a:tr h="370840">
                <a:tc>
                  <a:txBody>
                    <a:bodyPr/>
                    <a:lstStyle/>
                    <a:p>
                      <a:r>
                        <a:rPr lang="fr-FR" dirty="0"/>
                        <a:t>Éléments </a:t>
                      </a:r>
                    </a:p>
                  </a:txBody>
                  <a:tcPr/>
                </a:tc>
                <a:tc>
                  <a:txBody>
                    <a:bodyPr/>
                    <a:lstStyle/>
                    <a:p>
                      <a:r>
                        <a:rPr lang="fr-FR" dirty="0"/>
                        <a:t>Montants </a:t>
                      </a:r>
                    </a:p>
                  </a:txBody>
                  <a:tcPr/>
                </a:tc>
                <a:extLst>
                  <a:ext uri="{0D108BD9-81ED-4DB2-BD59-A6C34878D82A}">
                    <a16:rowId xmlns:a16="http://schemas.microsoft.com/office/drawing/2014/main" val="2169964052"/>
                  </a:ext>
                </a:extLst>
              </a:tr>
              <a:tr h="370840">
                <a:tc>
                  <a:txBody>
                    <a:bodyPr/>
                    <a:lstStyle/>
                    <a:p>
                      <a:r>
                        <a:rPr lang="fr-FR" dirty="0"/>
                        <a:t>Clients et CR au bilan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dirty="0">
                          <a:effectLst/>
                        </a:rPr>
                        <a:t>51120</a:t>
                      </a:r>
                      <a:endParaRPr lang="fr-MA" sz="1600" dirty="0">
                        <a:effectLst/>
                      </a:endParaRPr>
                    </a:p>
                  </a:txBody>
                  <a:tcPr/>
                </a:tc>
                <a:extLst>
                  <a:ext uri="{0D108BD9-81ED-4DB2-BD59-A6C34878D82A}">
                    <a16:rowId xmlns:a16="http://schemas.microsoft.com/office/drawing/2014/main" val="1740076869"/>
                  </a:ext>
                </a:extLst>
              </a:tr>
              <a:tr h="370840">
                <a:tc>
                  <a:txBody>
                    <a:bodyPr/>
                    <a:lstStyle/>
                    <a:p>
                      <a:r>
                        <a:rPr lang="fr-FR" dirty="0"/>
                        <a:t>- ECP</a:t>
                      </a:r>
                    </a:p>
                  </a:txBody>
                  <a:tcPr/>
                </a:tc>
                <a:tc>
                  <a:txBody>
                    <a:bodyPr/>
                    <a:lstStyle/>
                    <a:p>
                      <a:pPr algn="ctr"/>
                      <a:r>
                        <a:rPr lang="fr-FR" dirty="0"/>
                        <a:t>3000</a:t>
                      </a:r>
                    </a:p>
                  </a:txBody>
                  <a:tcPr/>
                </a:tc>
                <a:extLst>
                  <a:ext uri="{0D108BD9-81ED-4DB2-BD59-A6C34878D82A}">
                    <a16:rowId xmlns:a16="http://schemas.microsoft.com/office/drawing/2014/main" val="1328882728"/>
                  </a:ext>
                </a:extLst>
              </a:tr>
              <a:tr h="370840">
                <a:tc>
                  <a:txBody>
                    <a:bodyPr/>
                    <a:lstStyle/>
                    <a:p>
                      <a:r>
                        <a:rPr lang="fr-FR" b="1" dirty="0">
                          <a:solidFill>
                            <a:srgbClr val="FF0000"/>
                          </a:solidFill>
                        </a:rPr>
                        <a:t>= Clients et CR après </a:t>
                      </a:r>
                      <a:r>
                        <a:rPr lang="fr-FR" b="1" dirty="0" err="1">
                          <a:solidFill>
                            <a:srgbClr val="FF0000"/>
                          </a:solidFill>
                        </a:rPr>
                        <a:t>Ret</a:t>
                      </a:r>
                      <a:r>
                        <a:rPr lang="fr-FR" b="1" dirty="0">
                          <a:solidFill>
                            <a:srgbClr val="FF0000"/>
                          </a:solidFill>
                        </a:rPr>
                        <a:t>. 3</a:t>
                      </a:r>
                    </a:p>
                  </a:txBody>
                  <a:tcPr/>
                </a:tc>
                <a:tc>
                  <a:txBody>
                    <a:bodyPr/>
                    <a:lstStyle/>
                    <a:p>
                      <a:pPr algn="ctr"/>
                      <a:r>
                        <a:rPr lang="fr-FR" b="1" dirty="0">
                          <a:solidFill>
                            <a:srgbClr val="FF0000"/>
                          </a:solidFill>
                        </a:rPr>
                        <a:t>48120</a:t>
                      </a:r>
                    </a:p>
                  </a:txBody>
                  <a:tcPr/>
                </a:tc>
                <a:extLst>
                  <a:ext uri="{0D108BD9-81ED-4DB2-BD59-A6C34878D82A}">
                    <a16:rowId xmlns:a16="http://schemas.microsoft.com/office/drawing/2014/main" val="2558831081"/>
                  </a:ext>
                </a:extLst>
              </a:tr>
              <a:tr h="370840">
                <a:tc>
                  <a:txBody>
                    <a:bodyPr/>
                    <a:lstStyle/>
                    <a:p>
                      <a:r>
                        <a:rPr lang="fr-FR" b="1" dirty="0">
                          <a:solidFill>
                            <a:srgbClr val="FF0000"/>
                          </a:solidFill>
                        </a:rPr>
                        <a:t>ECP après Ret.3</a:t>
                      </a:r>
                    </a:p>
                  </a:txBody>
                  <a:tcPr/>
                </a:tc>
                <a:tc>
                  <a:txBody>
                    <a:bodyPr/>
                    <a:lstStyle/>
                    <a:p>
                      <a:pPr algn="ctr"/>
                      <a:r>
                        <a:rPr lang="fr-FR" b="1" dirty="0">
                          <a:solidFill>
                            <a:srgbClr val="FF0000"/>
                          </a:solidFill>
                        </a:rPr>
                        <a:t>0</a:t>
                      </a:r>
                    </a:p>
                  </a:txBody>
                  <a:tcPr/>
                </a:tc>
                <a:extLst>
                  <a:ext uri="{0D108BD9-81ED-4DB2-BD59-A6C34878D82A}">
                    <a16:rowId xmlns:a16="http://schemas.microsoft.com/office/drawing/2014/main" val="1274064372"/>
                  </a:ext>
                </a:extLst>
              </a:tr>
            </a:tbl>
          </a:graphicData>
        </a:graphic>
      </p:graphicFrame>
    </p:spTree>
    <p:extLst>
      <p:ext uri="{BB962C8B-B14F-4D97-AF65-F5344CB8AC3E}">
        <p14:creationId xmlns:p14="http://schemas.microsoft.com/office/powerpoint/2010/main" val="14223786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788FF3-A2B8-204D-84CA-4E3585514DC6}"/>
              </a:ext>
            </a:extLst>
          </p:cNvPr>
          <p:cNvSpPr>
            <a:spLocks noGrp="1"/>
          </p:cNvSpPr>
          <p:nvPr>
            <p:ph type="title"/>
          </p:nvPr>
        </p:nvSpPr>
        <p:spPr>
          <a:xfrm>
            <a:off x="683173" y="365126"/>
            <a:ext cx="10670628" cy="315912"/>
          </a:xfrm>
        </p:spPr>
        <p:txBody>
          <a:bodyPr>
            <a:normAutofit fontScale="90000"/>
          </a:bodyPr>
          <a:lstStyle/>
          <a:p>
            <a:r>
              <a:rPr lang="fr-FR" b="1" dirty="0"/>
              <a:t>SOLUTION DE L’APPLICATION</a:t>
            </a:r>
            <a:endParaRPr lang="fr-FR" dirty="0"/>
          </a:p>
        </p:txBody>
      </p:sp>
      <p:sp>
        <p:nvSpPr>
          <p:cNvPr id="3" name="Espace réservé du contenu 2">
            <a:extLst>
              <a:ext uri="{FF2B5EF4-FFF2-40B4-BE49-F238E27FC236}">
                <a16:creationId xmlns:a16="http://schemas.microsoft.com/office/drawing/2014/main" id="{7E1D95C1-B744-6048-8A8E-DD8D995BEFC8}"/>
              </a:ext>
            </a:extLst>
          </p:cNvPr>
          <p:cNvSpPr>
            <a:spLocks noGrp="1"/>
          </p:cNvSpPr>
          <p:nvPr>
            <p:ph idx="1"/>
          </p:nvPr>
        </p:nvSpPr>
        <p:spPr>
          <a:xfrm>
            <a:off x="683173" y="809298"/>
            <a:ext cx="10670628" cy="5076495"/>
          </a:xfrm>
        </p:spPr>
        <p:txBody>
          <a:bodyPr/>
          <a:lstStyle/>
          <a:p>
            <a:pPr marL="0" indent="0">
              <a:buNone/>
            </a:pPr>
            <a:r>
              <a:rPr lang="fr-FR" b="1" u="sng" dirty="0"/>
              <a:t>RETRAITEMENTS:</a:t>
            </a:r>
          </a:p>
          <a:p>
            <a:pPr marL="0" indent="0">
              <a:buNone/>
            </a:pPr>
            <a:r>
              <a:rPr lang="fr-FR" sz="2000" b="1" dirty="0"/>
              <a:t>Ret.4- Actifs en crédit-bail (CB) : </a:t>
            </a:r>
            <a:r>
              <a:rPr lang="fr-FR" sz="2000" dirty="0"/>
              <a:t>la valeur des actifs loués est rajoutée à l’actif immobilisé (AI). En contrepartie, cette valeur est rajoutée en partie aux capitaux propres(CP), et en partie aux dettes de financement (DF)</a:t>
            </a:r>
          </a:p>
          <a:p>
            <a:pPr marL="0" indent="0">
              <a:buNone/>
            </a:pPr>
            <a:r>
              <a:rPr lang="fr-FR" dirty="0"/>
              <a:t> </a:t>
            </a:r>
          </a:p>
        </p:txBody>
      </p:sp>
      <p:graphicFrame>
        <p:nvGraphicFramePr>
          <p:cNvPr id="4" name="Tableau 3">
            <a:extLst>
              <a:ext uri="{FF2B5EF4-FFF2-40B4-BE49-F238E27FC236}">
                <a16:creationId xmlns:a16="http://schemas.microsoft.com/office/drawing/2014/main" id="{F71F2080-CF39-6C4E-AD19-00D96708D593}"/>
              </a:ext>
            </a:extLst>
          </p:cNvPr>
          <p:cNvGraphicFramePr>
            <a:graphicFrameLocks noGrp="1"/>
          </p:cNvGraphicFramePr>
          <p:nvPr>
            <p:extLst>
              <p:ext uri="{D42A27DB-BD31-4B8C-83A1-F6EECF244321}">
                <p14:modId xmlns:p14="http://schemas.microsoft.com/office/powerpoint/2010/main" val="656821110"/>
              </p:ext>
            </p:extLst>
          </p:nvPr>
        </p:nvGraphicFramePr>
        <p:xfrm>
          <a:off x="1282262" y="2340302"/>
          <a:ext cx="8877738" cy="3419370"/>
        </p:xfrm>
        <a:graphic>
          <a:graphicData uri="http://schemas.openxmlformats.org/drawingml/2006/table">
            <a:tbl>
              <a:tblPr firstRow="1" bandRow="1">
                <a:tableStyleId>{5C22544A-7EE6-4342-B048-85BDC9FD1C3A}</a:tableStyleId>
              </a:tblPr>
              <a:tblGrid>
                <a:gridCol w="6413400">
                  <a:extLst>
                    <a:ext uri="{9D8B030D-6E8A-4147-A177-3AD203B41FA5}">
                      <a16:colId xmlns:a16="http://schemas.microsoft.com/office/drawing/2014/main" val="639977932"/>
                    </a:ext>
                  </a:extLst>
                </a:gridCol>
                <a:gridCol w="2464338">
                  <a:extLst>
                    <a:ext uri="{9D8B030D-6E8A-4147-A177-3AD203B41FA5}">
                      <a16:colId xmlns:a16="http://schemas.microsoft.com/office/drawing/2014/main" val="3027403907"/>
                    </a:ext>
                  </a:extLst>
                </a:gridCol>
              </a:tblGrid>
              <a:tr h="341937">
                <a:tc>
                  <a:txBody>
                    <a:bodyPr/>
                    <a:lstStyle/>
                    <a:p>
                      <a:r>
                        <a:rPr lang="fr-FR" sz="1600" dirty="0"/>
                        <a:t>Éléments </a:t>
                      </a:r>
                    </a:p>
                  </a:txBody>
                  <a:tcPr/>
                </a:tc>
                <a:tc>
                  <a:txBody>
                    <a:bodyPr/>
                    <a:lstStyle/>
                    <a:p>
                      <a:pPr algn="ctr"/>
                      <a:r>
                        <a:rPr lang="fr-FR" sz="1600" dirty="0"/>
                        <a:t>Montants </a:t>
                      </a:r>
                    </a:p>
                  </a:txBody>
                  <a:tcPr/>
                </a:tc>
                <a:extLst>
                  <a:ext uri="{0D108BD9-81ED-4DB2-BD59-A6C34878D82A}">
                    <a16:rowId xmlns:a16="http://schemas.microsoft.com/office/drawing/2014/main" val="1495513475"/>
                  </a:ext>
                </a:extLst>
              </a:tr>
              <a:tr h="341937">
                <a:tc>
                  <a:txBody>
                    <a:bodyPr/>
                    <a:lstStyle/>
                    <a:p>
                      <a:r>
                        <a:rPr lang="fr-FR" sz="1600" dirty="0"/>
                        <a:t>Actif Immobilisé en valeur brute au bilan</a:t>
                      </a:r>
                    </a:p>
                  </a:txBody>
                  <a:tcPr/>
                </a:tc>
                <a:tc>
                  <a:txBody>
                    <a:bodyPr/>
                    <a:lstStyle/>
                    <a:p>
                      <a:pPr algn="ctr"/>
                      <a:r>
                        <a:rPr lang="fr-FR" sz="1600" dirty="0">
                          <a:effectLst/>
                        </a:rPr>
                        <a:t>350070</a:t>
                      </a:r>
                      <a:endParaRPr lang="fr-FR" sz="1600" dirty="0"/>
                    </a:p>
                  </a:txBody>
                  <a:tcPr/>
                </a:tc>
                <a:extLst>
                  <a:ext uri="{0D108BD9-81ED-4DB2-BD59-A6C34878D82A}">
                    <a16:rowId xmlns:a16="http://schemas.microsoft.com/office/drawing/2014/main" val="3709890380"/>
                  </a:ext>
                </a:extLst>
              </a:tr>
              <a:tr h="341937">
                <a:tc>
                  <a:txBody>
                    <a:bodyPr/>
                    <a:lstStyle/>
                    <a:p>
                      <a:r>
                        <a:rPr lang="fr-FR" sz="1600" dirty="0"/>
                        <a:t>+ Valeur brute du matériel loué</a:t>
                      </a:r>
                    </a:p>
                  </a:txBody>
                  <a:tcPr/>
                </a:tc>
                <a:tc>
                  <a:txBody>
                    <a:bodyPr/>
                    <a:lstStyle/>
                    <a:p>
                      <a:pPr algn="ctr"/>
                      <a:r>
                        <a:rPr lang="fr-FR" sz="1600" dirty="0"/>
                        <a:t>100000</a:t>
                      </a:r>
                    </a:p>
                  </a:txBody>
                  <a:tcPr/>
                </a:tc>
                <a:extLst>
                  <a:ext uri="{0D108BD9-81ED-4DB2-BD59-A6C34878D82A}">
                    <a16:rowId xmlns:a16="http://schemas.microsoft.com/office/drawing/2014/main" val="3954666569"/>
                  </a:ext>
                </a:extLst>
              </a:tr>
              <a:tr h="341937">
                <a:tc>
                  <a:txBody>
                    <a:bodyPr/>
                    <a:lstStyle/>
                    <a:p>
                      <a:r>
                        <a:rPr lang="fr-FR" sz="1600" b="1" dirty="0">
                          <a:solidFill>
                            <a:srgbClr val="FF0000"/>
                          </a:solidFill>
                        </a:rPr>
                        <a:t>= AI après </a:t>
                      </a:r>
                      <a:r>
                        <a:rPr lang="fr-FR" sz="1600" b="1" dirty="0" err="1">
                          <a:solidFill>
                            <a:srgbClr val="FF0000"/>
                          </a:solidFill>
                        </a:rPr>
                        <a:t>ret</a:t>
                      </a:r>
                      <a:r>
                        <a:rPr lang="fr-FR" sz="1600" b="1" dirty="0">
                          <a:solidFill>
                            <a:srgbClr val="FF0000"/>
                          </a:solidFill>
                        </a:rPr>
                        <a:t> 4</a:t>
                      </a:r>
                    </a:p>
                  </a:txBody>
                  <a:tcPr/>
                </a:tc>
                <a:tc>
                  <a:txBody>
                    <a:bodyPr/>
                    <a:lstStyle/>
                    <a:p>
                      <a:pPr algn="ctr"/>
                      <a:r>
                        <a:rPr lang="fr-FR" sz="1600" b="1" dirty="0">
                          <a:solidFill>
                            <a:srgbClr val="FF0000"/>
                          </a:solidFill>
                        </a:rPr>
                        <a:t>450070</a:t>
                      </a:r>
                    </a:p>
                  </a:txBody>
                  <a:tcPr/>
                </a:tc>
                <a:extLst>
                  <a:ext uri="{0D108BD9-81ED-4DB2-BD59-A6C34878D82A}">
                    <a16:rowId xmlns:a16="http://schemas.microsoft.com/office/drawing/2014/main" val="2593705372"/>
                  </a:ext>
                </a:extLst>
              </a:tr>
              <a:tr h="341937">
                <a:tc>
                  <a:txBody>
                    <a:bodyPr/>
                    <a:lstStyle/>
                    <a:p>
                      <a:r>
                        <a:rPr lang="fr-FR" sz="1600" dirty="0"/>
                        <a:t>CP (après </a:t>
                      </a:r>
                      <a:r>
                        <a:rPr lang="fr-FR" sz="1600" dirty="0" err="1"/>
                        <a:t>Ret</a:t>
                      </a:r>
                      <a:r>
                        <a:rPr lang="fr-FR" sz="1600" dirty="0"/>
                        <a:t>.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b="0" dirty="0">
                          <a:solidFill>
                            <a:schemeClr val="tx1"/>
                          </a:solidFill>
                        </a:rPr>
                        <a:t>393800</a:t>
                      </a:r>
                    </a:p>
                  </a:txBody>
                  <a:tcPr/>
                </a:tc>
                <a:extLst>
                  <a:ext uri="{0D108BD9-81ED-4DB2-BD59-A6C34878D82A}">
                    <a16:rowId xmlns:a16="http://schemas.microsoft.com/office/drawing/2014/main" val="1047188314"/>
                  </a:ext>
                </a:extLst>
              </a:tr>
              <a:tr h="341937">
                <a:tc>
                  <a:txBody>
                    <a:bodyPr/>
                    <a:lstStyle/>
                    <a:p>
                      <a:r>
                        <a:rPr lang="fr-FR" sz="1600" dirty="0"/>
                        <a:t>+ Somme des amortissements théoriques du matériel loué*</a:t>
                      </a:r>
                    </a:p>
                  </a:txBody>
                  <a:tcPr/>
                </a:tc>
                <a:tc>
                  <a:txBody>
                    <a:bodyPr/>
                    <a:lstStyle/>
                    <a:p>
                      <a:pPr algn="ctr"/>
                      <a:r>
                        <a:rPr lang="fr-FR" sz="1600" dirty="0"/>
                        <a:t>40000</a:t>
                      </a:r>
                    </a:p>
                  </a:txBody>
                  <a:tcPr/>
                </a:tc>
                <a:extLst>
                  <a:ext uri="{0D108BD9-81ED-4DB2-BD59-A6C34878D82A}">
                    <a16:rowId xmlns:a16="http://schemas.microsoft.com/office/drawing/2014/main" val="2465617430"/>
                  </a:ext>
                </a:extLst>
              </a:tr>
              <a:tr h="341937">
                <a:tc>
                  <a:txBody>
                    <a:bodyPr/>
                    <a:lstStyle/>
                    <a:p>
                      <a:r>
                        <a:rPr lang="fr-FR" sz="1600" b="1" dirty="0">
                          <a:solidFill>
                            <a:srgbClr val="FF0000"/>
                          </a:solidFill>
                        </a:rPr>
                        <a:t>= CP  après </a:t>
                      </a:r>
                      <a:r>
                        <a:rPr lang="fr-FR" sz="1600" b="1" dirty="0" err="1">
                          <a:solidFill>
                            <a:srgbClr val="FF0000"/>
                          </a:solidFill>
                        </a:rPr>
                        <a:t>Ret</a:t>
                      </a:r>
                      <a:r>
                        <a:rPr lang="fr-FR" sz="1600" b="1" dirty="0">
                          <a:solidFill>
                            <a:srgbClr val="FF0000"/>
                          </a:solidFill>
                        </a:rPr>
                        <a:t> 4.</a:t>
                      </a:r>
                    </a:p>
                  </a:txBody>
                  <a:tcPr/>
                </a:tc>
                <a:tc>
                  <a:txBody>
                    <a:bodyPr/>
                    <a:lstStyle/>
                    <a:p>
                      <a:pPr algn="ctr"/>
                      <a:r>
                        <a:rPr lang="fr-FR" sz="1600" b="1" dirty="0">
                          <a:solidFill>
                            <a:srgbClr val="FF0000"/>
                          </a:solidFill>
                        </a:rPr>
                        <a:t>433800</a:t>
                      </a:r>
                    </a:p>
                  </a:txBody>
                  <a:tcPr/>
                </a:tc>
                <a:extLst>
                  <a:ext uri="{0D108BD9-81ED-4DB2-BD59-A6C34878D82A}">
                    <a16:rowId xmlns:a16="http://schemas.microsoft.com/office/drawing/2014/main" val="946514386"/>
                  </a:ext>
                </a:extLst>
              </a:tr>
              <a:tr h="341937">
                <a:tc>
                  <a:txBody>
                    <a:bodyPr/>
                    <a:lstStyle/>
                    <a:p>
                      <a:r>
                        <a:rPr lang="fr-FR" sz="1600" dirty="0"/>
                        <a:t>DF (après </a:t>
                      </a:r>
                      <a:r>
                        <a:rPr lang="fr-FR" sz="1600" dirty="0" err="1"/>
                        <a:t>Ret</a:t>
                      </a:r>
                      <a:r>
                        <a:rPr lang="fr-FR" sz="1600" dirty="0"/>
                        <a:t>. 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b="0" dirty="0">
                          <a:solidFill>
                            <a:schemeClr val="tx1"/>
                          </a:solidFill>
                        </a:rPr>
                        <a:t>70990</a:t>
                      </a:r>
                    </a:p>
                  </a:txBody>
                  <a:tcPr/>
                </a:tc>
                <a:extLst>
                  <a:ext uri="{0D108BD9-81ED-4DB2-BD59-A6C34878D82A}">
                    <a16:rowId xmlns:a16="http://schemas.microsoft.com/office/drawing/2014/main" val="1149848897"/>
                  </a:ext>
                </a:extLst>
              </a:tr>
              <a:tr h="341937">
                <a:tc>
                  <a:txBody>
                    <a:bodyPr/>
                    <a:lstStyle/>
                    <a:p>
                      <a:r>
                        <a:rPr lang="fr-FR" sz="1600" dirty="0"/>
                        <a:t>+ Valeur nette du matériel loué (100000 – 40000)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b="0" dirty="0">
                          <a:solidFill>
                            <a:schemeClr val="tx1"/>
                          </a:solidFill>
                        </a:rPr>
                        <a:t>60000</a:t>
                      </a:r>
                    </a:p>
                  </a:txBody>
                  <a:tcPr/>
                </a:tc>
                <a:extLst>
                  <a:ext uri="{0D108BD9-81ED-4DB2-BD59-A6C34878D82A}">
                    <a16:rowId xmlns:a16="http://schemas.microsoft.com/office/drawing/2014/main" val="3469280049"/>
                  </a:ext>
                </a:extLst>
              </a:tr>
              <a:tr h="341937">
                <a:tc>
                  <a:txBody>
                    <a:bodyPr/>
                    <a:lstStyle/>
                    <a:p>
                      <a:r>
                        <a:rPr lang="fr-FR" sz="1600" b="1" dirty="0">
                          <a:solidFill>
                            <a:srgbClr val="FF0000"/>
                          </a:solidFill>
                        </a:rPr>
                        <a:t>= DF après Ret.4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b="1" dirty="0">
                          <a:solidFill>
                            <a:srgbClr val="FF0000"/>
                          </a:solidFill>
                        </a:rPr>
                        <a:t>130990</a:t>
                      </a:r>
                    </a:p>
                  </a:txBody>
                  <a:tcPr/>
                </a:tc>
                <a:extLst>
                  <a:ext uri="{0D108BD9-81ED-4DB2-BD59-A6C34878D82A}">
                    <a16:rowId xmlns:a16="http://schemas.microsoft.com/office/drawing/2014/main" val="3453646335"/>
                  </a:ext>
                </a:extLst>
              </a:tr>
            </a:tbl>
          </a:graphicData>
        </a:graphic>
      </p:graphicFrame>
      <p:sp>
        <p:nvSpPr>
          <p:cNvPr id="5" name="ZoneTexte 4">
            <a:extLst>
              <a:ext uri="{FF2B5EF4-FFF2-40B4-BE49-F238E27FC236}">
                <a16:creationId xmlns:a16="http://schemas.microsoft.com/office/drawing/2014/main" id="{31B5705D-1AA6-4648-B90A-19E645EE9BCF}"/>
              </a:ext>
            </a:extLst>
          </p:cNvPr>
          <p:cNvSpPr txBox="1"/>
          <p:nvPr/>
        </p:nvSpPr>
        <p:spPr>
          <a:xfrm>
            <a:off x="388882" y="5759672"/>
            <a:ext cx="11246069" cy="646331"/>
          </a:xfrm>
          <a:prstGeom prst="rect">
            <a:avLst/>
          </a:prstGeom>
          <a:noFill/>
        </p:spPr>
        <p:txBody>
          <a:bodyPr wrap="square" rtlCol="0">
            <a:spAutoFit/>
          </a:bodyPr>
          <a:lstStyle/>
          <a:p>
            <a:r>
              <a:rPr lang="fr-FR" dirty="0"/>
              <a:t>On a:  Valeur du matériel = 100000; Durée de location = 5 ans      Amortissement théorique = 100000/5 = 20000 par an</a:t>
            </a:r>
          </a:p>
          <a:p>
            <a:r>
              <a:rPr lang="fr-FR" dirty="0"/>
              <a:t>Or, le CB est contracté depuis Début janvier N-1, soit 2 années jusqu’à fin N      Somme </a:t>
            </a:r>
            <a:r>
              <a:rPr lang="fr-FR" dirty="0" err="1"/>
              <a:t>Amort</a:t>
            </a:r>
            <a:r>
              <a:rPr lang="fr-FR" dirty="0"/>
              <a:t> = 2*20000 = 40000</a:t>
            </a:r>
          </a:p>
        </p:txBody>
      </p:sp>
      <p:sp>
        <p:nvSpPr>
          <p:cNvPr id="7" name="Flèche vers la droite 6">
            <a:extLst>
              <a:ext uri="{FF2B5EF4-FFF2-40B4-BE49-F238E27FC236}">
                <a16:creationId xmlns:a16="http://schemas.microsoft.com/office/drawing/2014/main" id="{757E4D97-90CF-6E47-8940-456649C0337D}"/>
              </a:ext>
            </a:extLst>
          </p:cNvPr>
          <p:cNvSpPr/>
          <p:nvPr/>
        </p:nvSpPr>
        <p:spPr>
          <a:xfrm>
            <a:off x="6285186" y="5885793"/>
            <a:ext cx="136635" cy="1051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a droite 8">
            <a:extLst>
              <a:ext uri="{FF2B5EF4-FFF2-40B4-BE49-F238E27FC236}">
                <a16:creationId xmlns:a16="http://schemas.microsoft.com/office/drawing/2014/main" id="{65D2FE28-5334-CD40-AF23-34C68D53F25C}"/>
              </a:ext>
            </a:extLst>
          </p:cNvPr>
          <p:cNvSpPr/>
          <p:nvPr/>
        </p:nvSpPr>
        <p:spPr>
          <a:xfrm>
            <a:off x="7483366" y="6138041"/>
            <a:ext cx="157655" cy="1051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477149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8E42D1-8D56-A347-B4DC-4829CA85D607}"/>
              </a:ext>
            </a:extLst>
          </p:cNvPr>
          <p:cNvSpPr>
            <a:spLocks noGrp="1"/>
          </p:cNvSpPr>
          <p:nvPr>
            <p:ph type="title"/>
          </p:nvPr>
        </p:nvSpPr>
        <p:spPr>
          <a:xfrm>
            <a:off x="838200" y="365126"/>
            <a:ext cx="10515600" cy="454682"/>
          </a:xfrm>
        </p:spPr>
        <p:txBody>
          <a:bodyPr>
            <a:normAutofit fontScale="90000"/>
          </a:bodyPr>
          <a:lstStyle/>
          <a:p>
            <a:r>
              <a:rPr lang="fr-FR" b="1" dirty="0"/>
              <a:t>SOLUTION DE L’APPLICATION</a:t>
            </a:r>
            <a:endParaRPr lang="fr-FR" dirty="0"/>
          </a:p>
        </p:txBody>
      </p:sp>
      <p:sp>
        <p:nvSpPr>
          <p:cNvPr id="3" name="Espace réservé du contenu 2">
            <a:extLst>
              <a:ext uri="{FF2B5EF4-FFF2-40B4-BE49-F238E27FC236}">
                <a16:creationId xmlns:a16="http://schemas.microsoft.com/office/drawing/2014/main" id="{2AF5503C-6E2B-4B4E-875A-EED71BA846A9}"/>
              </a:ext>
            </a:extLst>
          </p:cNvPr>
          <p:cNvSpPr>
            <a:spLocks noGrp="1"/>
          </p:cNvSpPr>
          <p:nvPr>
            <p:ph idx="1"/>
          </p:nvPr>
        </p:nvSpPr>
        <p:spPr>
          <a:xfrm>
            <a:off x="714703" y="903890"/>
            <a:ext cx="10639097" cy="5273073"/>
          </a:xfrm>
        </p:spPr>
        <p:txBody>
          <a:bodyPr/>
          <a:lstStyle/>
          <a:p>
            <a:pPr marL="0" indent="0" algn="ctr">
              <a:buNone/>
            </a:pPr>
            <a:r>
              <a:rPr lang="fr-FR" b="1" dirty="0"/>
              <a:t>BILAN FONCTIONNEL RÉSUMÉ</a:t>
            </a:r>
          </a:p>
        </p:txBody>
      </p:sp>
      <p:graphicFrame>
        <p:nvGraphicFramePr>
          <p:cNvPr id="4" name="Tableau 3">
            <a:extLst>
              <a:ext uri="{FF2B5EF4-FFF2-40B4-BE49-F238E27FC236}">
                <a16:creationId xmlns:a16="http://schemas.microsoft.com/office/drawing/2014/main" id="{578BB971-A28B-1844-A1F4-D2751F02BE00}"/>
              </a:ext>
            </a:extLst>
          </p:cNvPr>
          <p:cNvGraphicFramePr>
            <a:graphicFrameLocks noGrp="1"/>
          </p:cNvGraphicFramePr>
          <p:nvPr>
            <p:extLst>
              <p:ext uri="{D42A27DB-BD31-4B8C-83A1-F6EECF244321}">
                <p14:modId xmlns:p14="http://schemas.microsoft.com/office/powerpoint/2010/main" val="1706819359"/>
              </p:ext>
            </p:extLst>
          </p:nvPr>
        </p:nvGraphicFramePr>
        <p:xfrm>
          <a:off x="593835" y="1423859"/>
          <a:ext cx="11004330" cy="2204720"/>
        </p:xfrm>
        <a:graphic>
          <a:graphicData uri="http://schemas.openxmlformats.org/drawingml/2006/table">
            <a:tbl>
              <a:tblPr firstRow="1" bandRow="1">
                <a:tableStyleId>{5C22544A-7EE6-4342-B048-85BDC9FD1C3A}</a:tableStyleId>
              </a:tblPr>
              <a:tblGrid>
                <a:gridCol w="3962399">
                  <a:extLst>
                    <a:ext uri="{9D8B030D-6E8A-4147-A177-3AD203B41FA5}">
                      <a16:colId xmlns:a16="http://schemas.microsoft.com/office/drawing/2014/main" val="1192877449"/>
                    </a:ext>
                  </a:extLst>
                </a:gridCol>
                <a:gridCol w="1345324">
                  <a:extLst>
                    <a:ext uri="{9D8B030D-6E8A-4147-A177-3AD203B41FA5}">
                      <a16:colId xmlns:a16="http://schemas.microsoft.com/office/drawing/2014/main" val="2925019556"/>
                    </a:ext>
                  </a:extLst>
                </a:gridCol>
                <a:gridCol w="4377559">
                  <a:extLst>
                    <a:ext uri="{9D8B030D-6E8A-4147-A177-3AD203B41FA5}">
                      <a16:colId xmlns:a16="http://schemas.microsoft.com/office/drawing/2014/main" val="3811338169"/>
                    </a:ext>
                  </a:extLst>
                </a:gridCol>
                <a:gridCol w="1319048">
                  <a:extLst>
                    <a:ext uri="{9D8B030D-6E8A-4147-A177-3AD203B41FA5}">
                      <a16:colId xmlns:a16="http://schemas.microsoft.com/office/drawing/2014/main" val="3076620303"/>
                    </a:ext>
                  </a:extLst>
                </a:gridCol>
              </a:tblGrid>
              <a:tr h="370840">
                <a:tc>
                  <a:txBody>
                    <a:bodyPr/>
                    <a:lstStyle/>
                    <a:p>
                      <a:r>
                        <a:rPr lang="fr-FR" dirty="0"/>
                        <a:t>EMPLOIS </a:t>
                      </a:r>
                    </a:p>
                  </a:txBody>
                  <a:tcPr/>
                </a:tc>
                <a:tc>
                  <a:txBody>
                    <a:bodyPr/>
                    <a:lstStyle/>
                    <a:p>
                      <a:r>
                        <a:rPr lang="fr-FR" dirty="0"/>
                        <a:t>MONTANT</a:t>
                      </a:r>
                    </a:p>
                  </a:txBody>
                  <a:tcPr/>
                </a:tc>
                <a:tc>
                  <a:txBody>
                    <a:bodyPr/>
                    <a:lstStyle/>
                    <a:p>
                      <a:r>
                        <a:rPr lang="fr-FR" dirty="0"/>
                        <a:t>RESSOURCES</a:t>
                      </a:r>
                    </a:p>
                  </a:txBody>
                  <a:tcPr/>
                </a:tc>
                <a:tc>
                  <a:txBody>
                    <a:bodyPr/>
                    <a:lstStyle/>
                    <a:p>
                      <a:r>
                        <a:rPr lang="fr-FR" dirty="0"/>
                        <a:t>MONTANT</a:t>
                      </a:r>
                    </a:p>
                  </a:txBody>
                  <a:tcPr/>
                </a:tc>
                <a:extLst>
                  <a:ext uri="{0D108BD9-81ED-4DB2-BD59-A6C34878D82A}">
                    <a16:rowId xmlns:a16="http://schemas.microsoft.com/office/drawing/2014/main" val="3171534382"/>
                  </a:ext>
                </a:extLst>
              </a:tr>
              <a:tr h="0">
                <a:tc>
                  <a:txBody>
                    <a:bodyPr/>
                    <a:lstStyle/>
                    <a:p>
                      <a:r>
                        <a:rPr lang="fr-FR" dirty="0"/>
                        <a:t>Actif immobilisé (AI)</a:t>
                      </a:r>
                    </a:p>
                    <a:p>
                      <a:r>
                        <a:rPr lang="fr-FR" dirty="0"/>
                        <a:t>Actif Circulant d’Exploitation (ACE)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Actif Circulant Hors-Exploitation (ACHE)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Trésorerie-actif (TA)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b="0" dirty="0">
                          <a:solidFill>
                            <a:schemeClr val="tx1"/>
                          </a:solidFill>
                        </a:rPr>
                        <a:t>450070</a:t>
                      </a:r>
                    </a:p>
                    <a:p>
                      <a:pPr algn="ctr"/>
                      <a:r>
                        <a:rPr lang="fr-FR" dirty="0"/>
                        <a:t>163200</a:t>
                      </a:r>
                    </a:p>
                    <a:p>
                      <a:pPr algn="ctr"/>
                      <a:r>
                        <a:rPr lang="fr-FR" dirty="0"/>
                        <a:t>4020</a:t>
                      </a:r>
                    </a:p>
                    <a:p>
                      <a:pPr algn="ctr"/>
                      <a:r>
                        <a:rPr lang="fr-FR" dirty="0"/>
                        <a:t>1920</a:t>
                      </a:r>
                    </a:p>
                  </a:txBody>
                  <a:tcPr/>
                </a:tc>
                <a:tc>
                  <a:txBody>
                    <a:bodyPr/>
                    <a:lstStyle/>
                    <a:p>
                      <a:r>
                        <a:rPr lang="fr-FR" dirty="0"/>
                        <a:t>Financement Permanent (FP)</a:t>
                      </a:r>
                    </a:p>
                    <a:p>
                      <a:r>
                        <a:rPr lang="fr-FR" dirty="0"/>
                        <a:t>Passif Circulant d’Exploitation (PCE)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Passif Circulant Hors-Exploitation (PCHE)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Trésorerie-passif (TP)</a:t>
                      </a:r>
                    </a:p>
                    <a:p>
                      <a:endParaRPr lang="fr-FR" dirty="0"/>
                    </a:p>
                  </a:txBody>
                  <a:tcPr/>
                </a:tc>
                <a:tc>
                  <a:txBody>
                    <a:bodyPr/>
                    <a:lstStyle/>
                    <a:p>
                      <a:pPr algn="ctr"/>
                      <a:r>
                        <a:rPr lang="fr-FR" dirty="0"/>
                        <a:t>564790</a:t>
                      </a:r>
                    </a:p>
                    <a:p>
                      <a:pPr algn="ctr"/>
                      <a:r>
                        <a:rPr lang="fr-FR" dirty="0"/>
                        <a:t>20880</a:t>
                      </a:r>
                    </a:p>
                    <a:p>
                      <a:pPr algn="ctr"/>
                      <a:r>
                        <a:rPr lang="fr-FR" dirty="0"/>
                        <a:t>27900</a:t>
                      </a:r>
                    </a:p>
                    <a:p>
                      <a:pPr algn="ctr"/>
                      <a:r>
                        <a:rPr lang="fr-FR" dirty="0"/>
                        <a:t>5640</a:t>
                      </a:r>
                    </a:p>
                  </a:txBody>
                  <a:tcPr/>
                </a:tc>
                <a:extLst>
                  <a:ext uri="{0D108BD9-81ED-4DB2-BD59-A6C34878D82A}">
                    <a16:rowId xmlns:a16="http://schemas.microsoft.com/office/drawing/2014/main" val="520678459"/>
                  </a:ext>
                </a:extLst>
              </a:tr>
              <a:tr h="370840">
                <a:tc>
                  <a:txBody>
                    <a:bodyPr/>
                    <a:lstStyle/>
                    <a:p>
                      <a:r>
                        <a:rPr lang="fr-FR" b="1" dirty="0"/>
                        <a:t>Total Emplois</a:t>
                      </a:r>
                    </a:p>
                  </a:txBody>
                  <a:tcPr/>
                </a:tc>
                <a:tc>
                  <a:txBody>
                    <a:bodyPr/>
                    <a:lstStyle/>
                    <a:p>
                      <a:r>
                        <a:rPr lang="fr-FR" b="1" dirty="0"/>
                        <a:t>619210</a:t>
                      </a:r>
                    </a:p>
                  </a:txBody>
                  <a:tcPr/>
                </a:tc>
                <a:tc>
                  <a:txBody>
                    <a:bodyPr/>
                    <a:lstStyle/>
                    <a:p>
                      <a:r>
                        <a:rPr lang="fr-FR" b="1" dirty="0"/>
                        <a:t>Total Ressources</a:t>
                      </a:r>
                    </a:p>
                  </a:txBody>
                  <a:tcPr/>
                </a:tc>
                <a:tc>
                  <a:txBody>
                    <a:bodyPr/>
                    <a:lstStyle/>
                    <a:p>
                      <a:pPr algn="ctr"/>
                      <a:r>
                        <a:rPr lang="fr-FR" b="1" dirty="0"/>
                        <a:t>619 210</a:t>
                      </a:r>
                    </a:p>
                  </a:txBody>
                  <a:tcPr/>
                </a:tc>
                <a:extLst>
                  <a:ext uri="{0D108BD9-81ED-4DB2-BD59-A6C34878D82A}">
                    <a16:rowId xmlns:a16="http://schemas.microsoft.com/office/drawing/2014/main" val="3640654550"/>
                  </a:ext>
                </a:extLst>
              </a:tr>
            </a:tbl>
          </a:graphicData>
        </a:graphic>
      </p:graphicFrame>
      <p:sp>
        <p:nvSpPr>
          <p:cNvPr id="5" name="ZoneTexte 4">
            <a:extLst>
              <a:ext uri="{FF2B5EF4-FFF2-40B4-BE49-F238E27FC236}">
                <a16:creationId xmlns:a16="http://schemas.microsoft.com/office/drawing/2014/main" id="{6F0D71AE-C410-5D43-B548-E765EAB3676C}"/>
              </a:ext>
            </a:extLst>
          </p:cNvPr>
          <p:cNvSpPr txBox="1"/>
          <p:nvPr/>
        </p:nvSpPr>
        <p:spPr>
          <a:xfrm>
            <a:off x="714703" y="4088523"/>
            <a:ext cx="10759965" cy="2031325"/>
          </a:xfrm>
          <a:prstGeom prst="rect">
            <a:avLst/>
          </a:prstGeom>
          <a:noFill/>
        </p:spPr>
        <p:txBody>
          <a:bodyPr wrap="square" rtlCol="0">
            <a:spAutoFit/>
          </a:bodyPr>
          <a:lstStyle/>
          <a:p>
            <a:pPr marL="285750" indent="-285750">
              <a:buFont typeface="Arial" panose="020B0604020202020204" pitchFamily="34" charset="0"/>
              <a:buChar char="•"/>
            </a:pPr>
            <a:r>
              <a:rPr lang="fr-FR" dirty="0"/>
              <a:t>AI = AI APRÈS RETRAITEMENT 4</a:t>
            </a:r>
          </a:p>
          <a:p>
            <a:pPr marL="285750" indent="-285750">
              <a:buFont typeface="Arial" panose="020B0604020202020204" pitchFamily="34" charset="0"/>
              <a:buChar char="•"/>
            </a:pPr>
            <a:r>
              <a:rPr lang="fr-FR" dirty="0"/>
              <a:t>ACE = Stock de matières + Stock de produits + Clients et CR après retraitement 3</a:t>
            </a:r>
          </a:p>
          <a:p>
            <a:pPr marL="285750" indent="-285750">
              <a:buFont typeface="Arial" panose="020B0604020202020204" pitchFamily="34" charset="0"/>
              <a:buChar char="•"/>
            </a:pPr>
            <a:r>
              <a:rPr lang="fr-FR" dirty="0"/>
              <a:t>ACHE = Créances diverses + valeurs de placement</a:t>
            </a:r>
          </a:p>
          <a:p>
            <a:pPr marL="285750" indent="-285750">
              <a:buFont typeface="Arial" panose="020B0604020202020204" pitchFamily="34" charset="0"/>
              <a:buChar char="•"/>
            </a:pPr>
            <a:r>
              <a:rPr lang="fr-FR" dirty="0"/>
              <a:t>FP = CP après </a:t>
            </a:r>
            <a:r>
              <a:rPr lang="fr-FR" dirty="0" err="1"/>
              <a:t>Ret</a:t>
            </a:r>
            <a:r>
              <a:rPr lang="fr-FR" dirty="0"/>
              <a:t> 4 + DF après </a:t>
            </a:r>
            <a:r>
              <a:rPr lang="fr-FR" dirty="0" err="1"/>
              <a:t>Ret</a:t>
            </a:r>
            <a:r>
              <a:rPr lang="fr-FR" dirty="0"/>
              <a:t> 4</a:t>
            </a:r>
          </a:p>
          <a:p>
            <a:pPr marL="285750" indent="-285750">
              <a:buFont typeface="Arial" panose="020B0604020202020204" pitchFamily="34" charset="0"/>
              <a:buChar char="•"/>
            </a:pPr>
            <a:r>
              <a:rPr lang="fr-FR" dirty="0"/>
              <a:t>PCE = Fournisseurs et CR + Autres dettes d’</a:t>
            </a:r>
            <a:r>
              <a:rPr lang="fr-FR" dirty="0" err="1"/>
              <a:t>exploitat</a:t>
            </a:r>
            <a:r>
              <a:rPr lang="fr-FR" dirty="0"/>
              <a:t>°</a:t>
            </a:r>
          </a:p>
          <a:p>
            <a:pPr marL="285750" indent="-285750">
              <a:buFont typeface="Arial" panose="020B0604020202020204" pitchFamily="34" charset="0"/>
              <a:buChar char="•"/>
            </a:pPr>
            <a:r>
              <a:rPr lang="fr-FR" dirty="0"/>
              <a:t>PCHE = Dettes diverses</a:t>
            </a:r>
          </a:p>
          <a:p>
            <a:endParaRPr lang="fr-FR" dirty="0"/>
          </a:p>
        </p:txBody>
      </p:sp>
    </p:spTree>
    <p:extLst>
      <p:ext uri="{BB962C8B-B14F-4D97-AF65-F5344CB8AC3E}">
        <p14:creationId xmlns:p14="http://schemas.microsoft.com/office/powerpoint/2010/main" val="1534331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re 1">
            <a:extLst>
              <a:ext uri="{FF2B5EF4-FFF2-40B4-BE49-F238E27FC236}">
                <a16:creationId xmlns:a16="http://schemas.microsoft.com/office/drawing/2014/main" id="{15CF2192-289C-9543-8C16-BE1610F0DA4B}"/>
              </a:ext>
            </a:extLst>
          </p:cNvPr>
          <p:cNvSpPr>
            <a:spLocks noGrp="1"/>
          </p:cNvSpPr>
          <p:nvPr>
            <p:ph type="title"/>
          </p:nvPr>
        </p:nvSpPr>
        <p:spPr>
          <a:xfrm>
            <a:off x="2135188" y="473075"/>
            <a:ext cx="8075612" cy="795338"/>
          </a:xfrm>
        </p:spPr>
        <p:txBody>
          <a:bodyPr>
            <a:normAutofit fontScale="90000"/>
          </a:bodyPr>
          <a:lstStyle/>
          <a:p>
            <a:pPr algn="ctr"/>
            <a:r>
              <a:rPr lang="fr-FR" altLang="fr-FR" sz="2800" b="1" dirty="0"/>
              <a:t>ANALYSE DE LA STRUCTURE FINANCIERE</a:t>
            </a:r>
            <a:br>
              <a:rPr lang="fr-FR" altLang="fr-FR" sz="2800" b="1" dirty="0"/>
            </a:br>
            <a:r>
              <a:rPr lang="fr-FR" altLang="fr-FR" sz="2800" b="1" dirty="0"/>
              <a:t>LES PRINCIPES</a:t>
            </a:r>
            <a:endParaRPr lang="fr-FR" altLang="fr-FR" sz="2800" dirty="0"/>
          </a:p>
        </p:txBody>
      </p:sp>
      <p:sp>
        <p:nvSpPr>
          <p:cNvPr id="37891" name="Espace réservé du contenu 2">
            <a:extLst>
              <a:ext uri="{FF2B5EF4-FFF2-40B4-BE49-F238E27FC236}">
                <a16:creationId xmlns:a16="http://schemas.microsoft.com/office/drawing/2014/main" id="{BAA92114-4CFE-AF4B-90E8-11ECFF7FFDCB}"/>
              </a:ext>
            </a:extLst>
          </p:cNvPr>
          <p:cNvSpPr>
            <a:spLocks noGrp="1"/>
          </p:cNvSpPr>
          <p:nvPr>
            <p:ph idx="1"/>
          </p:nvPr>
        </p:nvSpPr>
        <p:spPr/>
        <p:txBody>
          <a:bodyPr/>
          <a:lstStyle/>
          <a:p>
            <a:pPr eaLnBrk="1" hangingPunct="1"/>
            <a:r>
              <a:rPr lang="fr-FR" altLang="fr-FR"/>
              <a:t>La réalisation de l’équilibre financier est soumise à l’observation de principes divers, dont les plus courants sont issus de deux approches distinctes:</a:t>
            </a:r>
          </a:p>
          <a:p>
            <a:pPr lvl="1" eaLnBrk="1" hangingPunct="1"/>
            <a:r>
              <a:rPr lang="fr-FR" altLang="fr-FR"/>
              <a:t>Approche patrimoniale, classique</a:t>
            </a:r>
          </a:p>
          <a:p>
            <a:pPr lvl="1" eaLnBrk="1" hangingPunct="1"/>
            <a:r>
              <a:rPr lang="fr-FR" altLang="fr-FR"/>
              <a:t>Approche fonctionnelle</a:t>
            </a:r>
          </a:p>
          <a:p>
            <a:pPr>
              <a:buFont typeface="Wingdings" pitchFamily="2" charset="2"/>
              <a:buNone/>
            </a:pPr>
            <a:endParaRPr lang="fr-FR" altLang="fr-FR"/>
          </a:p>
        </p:txBody>
      </p:sp>
    </p:spTree>
    <p:extLst>
      <p:ext uri="{BB962C8B-B14F-4D97-AF65-F5344CB8AC3E}">
        <p14:creationId xmlns:p14="http://schemas.microsoft.com/office/powerpoint/2010/main" val="4269938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re 1">
            <a:extLst>
              <a:ext uri="{FF2B5EF4-FFF2-40B4-BE49-F238E27FC236}">
                <a16:creationId xmlns:a16="http://schemas.microsoft.com/office/drawing/2014/main" id="{7AD0C075-4636-CD40-97E4-FD2CAE63FFAB}"/>
              </a:ext>
            </a:extLst>
          </p:cNvPr>
          <p:cNvSpPr>
            <a:spLocks noGrp="1"/>
          </p:cNvSpPr>
          <p:nvPr>
            <p:ph type="title"/>
          </p:nvPr>
        </p:nvSpPr>
        <p:spPr>
          <a:xfrm>
            <a:off x="2063750" y="473076"/>
            <a:ext cx="8147050" cy="868363"/>
          </a:xfrm>
        </p:spPr>
        <p:txBody>
          <a:bodyPr/>
          <a:lstStyle/>
          <a:p>
            <a:pPr algn="ctr"/>
            <a:r>
              <a:rPr lang="fr-FR" altLang="fr-FR" sz="2800" b="1" dirty="0"/>
              <a:t>ANALYSE DE LA STRUCTURE FINANCIERE</a:t>
            </a:r>
            <a:br>
              <a:rPr lang="fr-FR" altLang="fr-FR" sz="2800" b="1" dirty="0"/>
            </a:br>
            <a:r>
              <a:rPr lang="fr-FR" altLang="fr-FR" sz="2800" b="1" dirty="0"/>
              <a:t>LES PRINCIPES</a:t>
            </a:r>
            <a:endParaRPr lang="fr-FR" altLang="fr-FR" sz="2800" dirty="0"/>
          </a:p>
        </p:txBody>
      </p:sp>
      <p:sp>
        <p:nvSpPr>
          <p:cNvPr id="38915" name="Espace réservé du contenu 2">
            <a:extLst>
              <a:ext uri="{FF2B5EF4-FFF2-40B4-BE49-F238E27FC236}">
                <a16:creationId xmlns:a16="http://schemas.microsoft.com/office/drawing/2014/main" id="{1F5EBBC7-CCD8-E240-AF63-39BE185CAA05}"/>
              </a:ext>
            </a:extLst>
          </p:cNvPr>
          <p:cNvSpPr>
            <a:spLocks noGrp="1"/>
          </p:cNvSpPr>
          <p:nvPr>
            <p:ph idx="1"/>
          </p:nvPr>
        </p:nvSpPr>
        <p:spPr/>
        <p:txBody>
          <a:bodyPr/>
          <a:lstStyle/>
          <a:p>
            <a:r>
              <a:rPr lang="fr-FR" altLang="fr-FR"/>
              <a:t>METHODES D’ANALYSE</a:t>
            </a:r>
          </a:p>
          <a:p>
            <a:pPr lvl="1"/>
            <a:r>
              <a:rPr lang="fr-FR" altLang="fr-FR"/>
              <a:t>Approche Liquidité-exigibilité</a:t>
            </a:r>
          </a:p>
          <a:p>
            <a:pPr lvl="1"/>
            <a:r>
              <a:rPr lang="fr-FR" altLang="fr-FR"/>
              <a:t>Approche fonctionnelle</a:t>
            </a:r>
          </a:p>
          <a:p>
            <a:pPr lvl="1"/>
            <a:r>
              <a:rPr lang="fr-FR" altLang="fr-FR"/>
              <a:t>Approche pool de fonds</a:t>
            </a:r>
          </a:p>
          <a:p>
            <a:pPr lvl="1"/>
            <a:r>
              <a:rPr lang="fr-FR" altLang="fr-FR"/>
              <a:t>Approche par les FLUX…</a:t>
            </a:r>
          </a:p>
        </p:txBody>
      </p:sp>
    </p:spTree>
    <p:extLst>
      <p:ext uri="{BB962C8B-B14F-4D97-AF65-F5344CB8AC3E}">
        <p14:creationId xmlns:p14="http://schemas.microsoft.com/office/powerpoint/2010/main" val="1729133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6" name="Rectangle 2"/>
          <p:cNvSpPr>
            <a:spLocks noGrp="1" noChangeArrowheads="1"/>
          </p:cNvSpPr>
          <p:nvPr>
            <p:ph type="title"/>
          </p:nvPr>
        </p:nvSpPr>
        <p:spPr/>
        <p:txBody>
          <a:bodyPr>
            <a:normAutofit fontScale="90000"/>
          </a:bodyPr>
          <a:lstStyle/>
          <a:p>
            <a:pPr algn="ctr"/>
            <a:br>
              <a:rPr lang="fr-FR" sz="4000" b="1" dirty="0"/>
            </a:br>
            <a:r>
              <a:rPr lang="fr-FR" altLang="fr-FR" sz="4000" b="1" dirty="0"/>
              <a:t>ANALYSE DE LA STRUCTURE FINANCIERE </a:t>
            </a:r>
            <a:br>
              <a:rPr lang="fr-FR" altLang="fr-FR" sz="4000" b="1" dirty="0"/>
            </a:br>
            <a:r>
              <a:rPr lang="fr-FR" altLang="fr-FR" sz="4000" b="1" dirty="0"/>
              <a:t>LES PRINCIPES</a:t>
            </a:r>
            <a:endParaRPr lang="fr-FR" sz="4000" b="1" dirty="0"/>
          </a:p>
        </p:txBody>
      </p:sp>
      <p:sp>
        <p:nvSpPr>
          <p:cNvPr id="100357" name="Rectangle 3"/>
          <p:cNvSpPr>
            <a:spLocks noGrp="1" noChangeArrowheads="1"/>
          </p:cNvSpPr>
          <p:nvPr>
            <p:ph type="body" idx="1"/>
          </p:nvPr>
        </p:nvSpPr>
        <p:spPr/>
        <p:txBody>
          <a:bodyPr/>
          <a:lstStyle/>
          <a:p>
            <a:pPr eaLnBrk="1" hangingPunct="1"/>
            <a:r>
              <a:rPr lang="fr-FR" b="1" dirty="0"/>
              <a:t>Analyse du bilan</a:t>
            </a:r>
          </a:p>
          <a:p>
            <a:pPr lvl="1" eaLnBrk="1" hangingPunct="1"/>
            <a:r>
              <a:rPr lang="fr-FR" dirty="0"/>
              <a:t>Le bilan fonctionnel, le bilan financier</a:t>
            </a:r>
          </a:p>
          <a:p>
            <a:pPr lvl="1" eaLnBrk="1" hangingPunct="1"/>
            <a:r>
              <a:rPr lang="fr-FR" dirty="0"/>
              <a:t>BFR,FRNG, Trésorerie</a:t>
            </a:r>
          </a:p>
          <a:p>
            <a:pPr lvl="1" eaLnBrk="1" hangingPunct="1"/>
            <a:endParaRPr lang="fr-FR" dirty="0"/>
          </a:p>
          <a:p>
            <a:pPr lvl="1" eaLnBrk="1" hangingPunct="1"/>
            <a:endParaRPr lang="fr-FR" dirty="0"/>
          </a:p>
          <a:p>
            <a:pPr marL="457200" lvl="1" indent="0" algn="ctr" eaLnBrk="1" hangingPunct="1">
              <a:buNone/>
            </a:pPr>
            <a:r>
              <a:rPr lang="fr-FR" b="1" dirty="0"/>
              <a:t>NOUS FOCALISERONS SUR L’APPROCHE FONCTIONNELLE</a:t>
            </a:r>
          </a:p>
        </p:txBody>
      </p:sp>
    </p:spTree>
    <p:extLst>
      <p:ext uri="{BB962C8B-B14F-4D97-AF65-F5344CB8AC3E}">
        <p14:creationId xmlns:p14="http://schemas.microsoft.com/office/powerpoint/2010/main" val="3501094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4" name="Rectangle 2"/>
          <p:cNvSpPr>
            <a:spLocks noGrp="1" noChangeArrowheads="1"/>
          </p:cNvSpPr>
          <p:nvPr>
            <p:ph type="title"/>
          </p:nvPr>
        </p:nvSpPr>
        <p:spPr/>
        <p:txBody>
          <a:bodyPr/>
          <a:lstStyle/>
          <a:p>
            <a:pPr algn="ctr"/>
            <a:r>
              <a:rPr lang="fr-FR" altLang="fr-FR" sz="3200" b="1" dirty="0"/>
              <a:t>ANALYSE DE LA STRUCTURE FINANCIERE</a:t>
            </a:r>
            <a:br>
              <a:rPr lang="fr-FR" altLang="fr-FR" sz="3200" b="1" dirty="0"/>
            </a:br>
            <a:r>
              <a:rPr lang="fr-FR" altLang="fr-FR" sz="3200" b="1" dirty="0"/>
              <a:t>LES PRINCIPES</a:t>
            </a:r>
            <a:endParaRPr lang="fr-FR" sz="3200" b="1" dirty="0"/>
          </a:p>
        </p:txBody>
      </p:sp>
      <p:sp>
        <p:nvSpPr>
          <p:cNvPr id="107525" name="Rectangle 3"/>
          <p:cNvSpPr>
            <a:spLocks noGrp="1" noChangeArrowheads="1"/>
          </p:cNvSpPr>
          <p:nvPr>
            <p:ph type="body" idx="1"/>
          </p:nvPr>
        </p:nvSpPr>
        <p:spPr>
          <a:xfrm>
            <a:off x="1981200" y="2060575"/>
            <a:ext cx="8229600" cy="4065588"/>
          </a:xfrm>
        </p:spPr>
        <p:txBody>
          <a:bodyPr/>
          <a:lstStyle/>
          <a:p>
            <a:pPr marL="0" indent="0">
              <a:buNone/>
            </a:pPr>
            <a:r>
              <a:rPr lang="fr-FR" b="1" dirty="0"/>
              <a:t>Principes d’affectation des ressources aux emplois</a:t>
            </a:r>
          </a:p>
          <a:p>
            <a:pPr marL="0" indent="0">
              <a:buNone/>
            </a:pPr>
            <a:r>
              <a:rPr lang="fr-FR" dirty="0"/>
              <a:t>La réalisation de l’équilibre financier est soumise à l’observation de principes divers, dont les plus courants sont issus de deux approches distinctes:</a:t>
            </a:r>
          </a:p>
          <a:p>
            <a:pPr lvl="1" eaLnBrk="1" hangingPunct="1"/>
            <a:r>
              <a:rPr lang="fr-FR" dirty="0"/>
              <a:t>Approche patrimoniale, classique</a:t>
            </a:r>
          </a:p>
          <a:p>
            <a:pPr lvl="1" eaLnBrk="1" hangingPunct="1"/>
            <a:r>
              <a:rPr lang="fr-FR" dirty="0"/>
              <a:t>Approche fonctionnelle</a:t>
            </a:r>
          </a:p>
        </p:txBody>
      </p:sp>
    </p:spTree>
    <p:extLst>
      <p:ext uri="{BB962C8B-B14F-4D97-AF65-F5344CB8AC3E}">
        <p14:creationId xmlns:p14="http://schemas.microsoft.com/office/powerpoint/2010/main" val="4106525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Rectangle 2"/>
          <p:cNvSpPr>
            <a:spLocks noGrp="1" noChangeArrowheads="1"/>
          </p:cNvSpPr>
          <p:nvPr>
            <p:ph type="title"/>
          </p:nvPr>
        </p:nvSpPr>
        <p:spPr/>
        <p:txBody>
          <a:bodyPr/>
          <a:lstStyle/>
          <a:p>
            <a:pPr eaLnBrk="1" hangingPunct="1"/>
            <a:endParaRPr lang="fr-FR" sz="3200" b="1" dirty="0"/>
          </a:p>
        </p:txBody>
      </p:sp>
      <p:sp>
        <p:nvSpPr>
          <p:cNvPr id="112645" name="Rectangle 3"/>
          <p:cNvSpPr>
            <a:spLocks noGrp="1" noChangeArrowheads="1"/>
          </p:cNvSpPr>
          <p:nvPr>
            <p:ph type="body" idx="1"/>
          </p:nvPr>
        </p:nvSpPr>
        <p:spPr/>
        <p:txBody>
          <a:bodyPr/>
          <a:lstStyle/>
          <a:p>
            <a:r>
              <a:rPr lang="fr-FR" b="1" dirty="0"/>
              <a:t>Principes d’affectation des ressources aux emplois</a:t>
            </a:r>
          </a:p>
          <a:p>
            <a:pPr marL="0" indent="0" eaLnBrk="1" hangingPunct="1">
              <a:buNone/>
            </a:pPr>
            <a:r>
              <a:rPr lang="fr-FR" dirty="0"/>
              <a:t>Approche fonctionnelle:</a:t>
            </a:r>
          </a:p>
          <a:p>
            <a:pPr algn="ctr" eaLnBrk="1" hangingPunct="1">
              <a:buFontTx/>
              <a:buNone/>
            </a:pPr>
            <a:r>
              <a:rPr lang="fr-FR" b="1" dirty="0"/>
              <a:t>« A EMPLOIS STRUCTURELS, </a:t>
            </a:r>
          </a:p>
          <a:p>
            <a:pPr algn="ctr" eaLnBrk="1" hangingPunct="1">
              <a:buFontTx/>
              <a:buNone/>
            </a:pPr>
            <a:r>
              <a:rPr lang="fr-FR" b="1" dirty="0"/>
              <a:t>RESSOURCES STRUCTURELLES »</a:t>
            </a:r>
          </a:p>
          <a:p>
            <a:pPr eaLnBrk="1" hangingPunct="1"/>
            <a:r>
              <a:rPr lang="fr-FR" b="1" dirty="0"/>
              <a:t>2 niveaux d’équilibre fonctionnel:</a:t>
            </a:r>
          </a:p>
          <a:p>
            <a:pPr lvl="1" eaLnBrk="1" hangingPunct="1"/>
            <a:r>
              <a:rPr lang="fr-FR" b="1" dirty="0"/>
              <a:t>Équilibre structurel: FRF vs BFRE</a:t>
            </a:r>
          </a:p>
          <a:p>
            <a:pPr lvl="1" eaLnBrk="1" hangingPunct="1"/>
            <a:r>
              <a:rPr lang="fr-FR" b="1" dirty="0"/>
              <a:t>Équilibre global: FRF vs BFG </a:t>
            </a:r>
            <a:r>
              <a:rPr lang="fr-FR" b="1" dirty="0">
                <a:sym typeface="Wingdings" pitchFamily="2" charset="2"/>
              </a:rPr>
              <a:t> </a:t>
            </a:r>
            <a:r>
              <a:rPr lang="fr-FR" sz="2000" b="1" dirty="0">
                <a:sym typeface="Wingdings" pitchFamily="2" charset="2"/>
              </a:rPr>
              <a:t>TRESORERIE NETTE</a:t>
            </a:r>
          </a:p>
        </p:txBody>
      </p:sp>
    </p:spTree>
    <p:extLst>
      <p:ext uri="{BB962C8B-B14F-4D97-AF65-F5344CB8AC3E}">
        <p14:creationId xmlns:p14="http://schemas.microsoft.com/office/powerpoint/2010/main" val="4000226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2"/>
          <p:cNvSpPr>
            <a:spLocks noGrp="1" noChangeArrowheads="1"/>
          </p:cNvSpPr>
          <p:nvPr>
            <p:ph type="title"/>
          </p:nvPr>
        </p:nvSpPr>
        <p:spPr/>
        <p:txBody>
          <a:bodyPr/>
          <a:lstStyle/>
          <a:p>
            <a:pPr eaLnBrk="1" hangingPunct="1"/>
            <a:r>
              <a:rPr lang="fr-FR" sz="2800" b="1" dirty="0"/>
              <a:t>Principes d’affectation des ressources aux emplois</a:t>
            </a:r>
          </a:p>
        </p:txBody>
      </p:sp>
      <p:sp>
        <p:nvSpPr>
          <p:cNvPr id="113669" name="Rectangle 3"/>
          <p:cNvSpPr>
            <a:spLocks noGrp="1" noChangeArrowheads="1"/>
          </p:cNvSpPr>
          <p:nvPr>
            <p:ph type="body" idx="1"/>
          </p:nvPr>
        </p:nvSpPr>
        <p:spPr/>
        <p:txBody>
          <a:bodyPr/>
          <a:lstStyle/>
          <a:p>
            <a:pPr eaLnBrk="1" hangingPunct="1">
              <a:lnSpc>
                <a:spcPct val="90000"/>
              </a:lnSpc>
              <a:buFontTx/>
              <a:buNone/>
            </a:pPr>
            <a:r>
              <a:rPr lang="fr-FR" dirty="0"/>
              <a:t>	</a:t>
            </a:r>
            <a:r>
              <a:rPr lang="fr-FR" b="1" dirty="0"/>
              <a:t>Trésorerie</a:t>
            </a:r>
            <a:r>
              <a:rPr lang="fr-FR" dirty="0"/>
              <a:t> = notion d’argent immédiatement disponible = net entre disponibilités réelles et les mobilisations d’argent court terme</a:t>
            </a:r>
          </a:p>
          <a:p>
            <a:pPr eaLnBrk="1" hangingPunct="1">
              <a:lnSpc>
                <a:spcPct val="90000"/>
              </a:lnSpc>
              <a:buFontTx/>
              <a:buNone/>
            </a:pPr>
            <a:r>
              <a:rPr lang="fr-FR" dirty="0"/>
              <a:t>	Approche 1- FRF – BFR = TN</a:t>
            </a:r>
          </a:p>
          <a:p>
            <a:pPr eaLnBrk="1" hangingPunct="1">
              <a:lnSpc>
                <a:spcPct val="90000"/>
              </a:lnSpc>
              <a:buFontTx/>
              <a:buNone/>
            </a:pPr>
            <a:r>
              <a:rPr lang="fr-FR" dirty="0"/>
              <a:t>	Approche 2: TA – TP = TN</a:t>
            </a:r>
          </a:p>
          <a:p>
            <a:pPr eaLnBrk="1" hangingPunct="1">
              <a:lnSpc>
                <a:spcPct val="90000"/>
              </a:lnSpc>
              <a:buFontTx/>
              <a:buNone/>
            </a:pPr>
            <a:r>
              <a:rPr lang="fr-FR" dirty="0"/>
              <a:t>	</a:t>
            </a:r>
          </a:p>
          <a:p>
            <a:pPr eaLnBrk="1" hangingPunct="1">
              <a:lnSpc>
                <a:spcPct val="90000"/>
              </a:lnSpc>
              <a:buFontTx/>
              <a:buNone/>
            </a:pPr>
            <a:r>
              <a:rPr lang="fr-FR" dirty="0"/>
              <a:t>	</a:t>
            </a:r>
          </a:p>
        </p:txBody>
      </p:sp>
    </p:spTree>
    <p:extLst>
      <p:ext uri="{BB962C8B-B14F-4D97-AF65-F5344CB8AC3E}">
        <p14:creationId xmlns:p14="http://schemas.microsoft.com/office/powerpoint/2010/main" val="2983445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2" name="Rectangle 2"/>
          <p:cNvSpPr>
            <a:spLocks noGrp="1" noChangeArrowheads="1"/>
          </p:cNvSpPr>
          <p:nvPr>
            <p:ph type="title"/>
          </p:nvPr>
        </p:nvSpPr>
        <p:spPr/>
        <p:txBody>
          <a:bodyPr/>
          <a:lstStyle/>
          <a:p>
            <a:pPr eaLnBrk="1" hangingPunct="1"/>
            <a:r>
              <a:rPr lang="fr-FR" sz="3400" dirty="0"/>
              <a:t>Analyse de la structure financière</a:t>
            </a:r>
            <a:br>
              <a:rPr lang="fr-FR" sz="3400" dirty="0"/>
            </a:br>
            <a:r>
              <a:rPr lang="fr-FR" sz="3400" u="sng" dirty="0"/>
              <a:t> bilan fonctionnel</a:t>
            </a:r>
          </a:p>
        </p:txBody>
      </p:sp>
      <p:sp>
        <p:nvSpPr>
          <p:cNvPr id="114693" name="Rectangle 3"/>
          <p:cNvSpPr>
            <a:spLocks noGrp="1" noChangeArrowheads="1"/>
          </p:cNvSpPr>
          <p:nvPr>
            <p:ph type="body" idx="1"/>
          </p:nvPr>
        </p:nvSpPr>
        <p:spPr>
          <a:xfrm>
            <a:off x="2133600" y="1341438"/>
            <a:ext cx="7924800" cy="4419600"/>
          </a:xfrm>
        </p:spPr>
        <p:txBody>
          <a:bodyPr/>
          <a:lstStyle/>
          <a:p>
            <a:pPr eaLnBrk="1" hangingPunct="1"/>
            <a:r>
              <a:rPr lang="fr-FR"/>
              <a:t>Structure du bilan fonctionnel</a:t>
            </a:r>
          </a:p>
        </p:txBody>
      </p:sp>
      <p:grpSp>
        <p:nvGrpSpPr>
          <p:cNvPr id="2" name="Group 4"/>
          <p:cNvGrpSpPr>
            <a:grpSpLocks/>
          </p:cNvGrpSpPr>
          <p:nvPr/>
        </p:nvGrpSpPr>
        <p:grpSpPr bwMode="auto">
          <a:xfrm>
            <a:off x="2424113" y="1844676"/>
            <a:ext cx="6985000" cy="4214813"/>
            <a:chOff x="385" y="1117"/>
            <a:chExt cx="4990" cy="3108"/>
          </a:xfrm>
        </p:grpSpPr>
        <p:grpSp>
          <p:nvGrpSpPr>
            <p:cNvPr id="3" name="Group 5"/>
            <p:cNvGrpSpPr>
              <a:grpSpLocks/>
            </p:cNvGrpSpPr>
            <p:nvPr/>
          </p:nvGrpSpPr>
          <p:grpSpPr bwMode="auto">
            <a:xfrm>
              <a:off x="2971" y="1117"/>
              <a:ext cx="2404" cy="3108"/>
              <a:chOff x="2971" y="1117"/>
              <a:chExt cx="2404" cy="3108"/>
            </a:xfrm>
          </p:grpSpPr>
          <p:grpSp>
            <p:nvGrpSpPr>
              <p:cNvPr id="4" name="Group 6"/>
              <p:cNvGrpSpPr>
                <a:grpSpLocks/>
              </p:cNvGrpSpPr>
              <p:nvPr/>
            </p:nvGrpSpPr>
            <p:grpSpPr bwMode="auto">
              <a:xfrm>
                <a:off x="2971" y="3793"/>
                <a:ext cx="2404" cy="432"/>
                <a:chOff x="3152" y="3702"/>
                <a:chExt cx="2404" cy="432"/>
              </a:xfrm>
            </p:grpSpPr>
            <p:sp>
              <p:nvSpPr>
                <p:cNvPr id="114716" name="Rectangle 7"/>
                <p:cNvSpPr>
                  <a:spLocks noChangeArrowheads="1"/>
                </p:cNvSpPr>
                <p:nvPr/>
              </p:nvSpPr>
              <p:spPr bwMode="auto">
                <a:xfrm>
                  <a:off x="3152" y="3702"/>
                  <a:ext cx="2404" cy="432"/>
                </a:xfrm>
                <a:prstGeom prst="rect">
                  <a:avLst/>
                </a:prstGeom>
                <a:solidFill>
                  <a:schemeClr val="bg1"/>
                </a:solidFill>
                <a:ln w="12700">
                  <a:solidFill>
                    <a:schemeClr val="tx1"/>
                  </a:solidFill>
                  <a:miter lim="800000"/>
                  <a:headEnd/>
                  <a:tailEnd/>
                </a:ln>
              </p:spPr>
              <p:txBody>
                <a:bodyPr wrap="none" lIns="90488" tIns="44450" rIns="90488" bIns="44450" anchorCtr="1"/>
                <a:lstStyle/>
                <a:p>
                  <a:pPr algn="ctr" eaLnBrk="0" hangingPunct="0"/>
                  <a:r>
                    <a:rPr lang="fr-FR" sz="1400" b="1" dirty="0">
                      <a:latin typeface="Tahoma" pitchFamily="34" charset="0"/>
                    </a:rPr>
                    <a:t>Trésorerie passif</a:t>
                  </a:r>
                </a:p>
              </p:txBody>
            </p:sp>
            <p:sp>
              <p:nvSpPr>
                <p:cNvPr id="114717" name="AutoShape 8"/>
                <p:cNvSpPr>
                  <a:spLocks noChangeArrowheads="1"/>
                </p:cNvSpPr>
                <p:nvPr/>
              </p:nvSpPr>
              <p:spPr bwMode="auto">
                <a:xfrm>
                  <a:off x="3243" y="3974"/>
                  <a:ext cx="2268" cy="112"/>
                </a:xfrm>
                <a:prstGeom prst="roundRect">
                  <a:avLst>
                    <a:gd name="adj" fmla="val 16667"/>
                  </a:avLst>
                </a:prstGeom>
                <a:solidFill>
                  <a:schemeClr val="bg1"/>
                </a:solidFill>
                <a:ln w="12700">
                  <a:solidFill>
                    <a:schemeClr val="tx1"/>
                  </a:solidFill>
                  <a:round/>
                  <a:headEnd/>
                  <a:tailEnd/>
                </a:ln>
              </p:spPr>
              <p:txBody>
                <a:bodyPr anchor="ctr" anchorCtr="1"/>
                <a:lstStyle/>
                <a:p>
                  <a:pPr algn="ctr" eaLnBrk="0" hangingPunct="0"/>
                  <a:r>
                    <a:rPr lang="fr-FR" sz="1200" b="1">
                      <a:latin typeface="Tahoma" pitchFamily="34" charset="0"/>
                    </a:rPr>
                    <a:t>Concours bancaires courants</a:t>
                  </a:r>
                </a:p>
              </p:txBody>
            </p:sp>
          </p:grpSp>
          <p:grpSp>
            <p:nvGrpSpPr>
              <p:cNvPr id="5" name="Group 9"/>
              <p:cNvGrpSpPr>
                <a:grpSpLocks/>
              </p:cNvGrpSpPr>
              <p:nvPr/>
            </p:nvGrpSpPr>
            <p:grpSpPr bwMode="auto">
              <a:xfrm>
                <a:off x="2971" y="1117"/>
                <a:ext cx="2404" cy="1104"/>
                <a:chOff x="3152" y="981"/>
                <a:chExt cx="2404" cy="1104"/>
              </a:xfrm>
            </p:grpSpPr>
            <p:sp>
              <p:nvSpPr>
                <p:cNvPr id="114713" name="Rectangle 10"/>
                <p:cNvSpPr>
                  <a:spLocks noChangeArrowheads="1"/>
                </p:cNvSpPr>
                <p:nvPr/>
              </p:nvSpPr>
              <p:spPr bwMode="auto">
                <a:xfrm>
                  <a:off x="3152" y="981"/>
                  <a:ext cx="2404" cy="1104"/>
                </a:xfrm>
                <a:prstGeom prst="rect">
                  <a:avLst/>
                </a:prstGeom>
                <a:solidFill>
                  <a:schemeClr val="bg1"/>
                </a:solidFill>
                <a:ln w="12700">
                  <a:solidFill>
                    <a:schemeClr val="tx1"/>
                  </a:solidFill>
                  <a:miter lim="800000"/>
                  <a:headEnd/>
                  <a:tailEnd/>
                </a:ln>
              </p:spPr>
              <p:txBody>
                <a:bodyPr lIns="90488" tIns="44450" rIns="90488" bIns="44450" anchorCtr="1"/>
                <a:lstStyle/>
                <a:p>
                  <a:pPr algn="ctr"/>
                  <a:r>
                    <a:rPr lang="fr-FR" sz="1400" b="1" dirty="0"/>
                    <a:t>Ressources stables</a:t>
                  </a:r>
                </a:p>
              </p:txBody>
            </p:sp>
            <p:sp>
              <p:nvSpPr>
                <p:cNvPr id="114714" name="AutoShape 11"/>
                <p:cNvSpPr>
                  <a:spLocks noChangeArrowheads="1"/>
                </p:cNvSpPr>
                <p:nvPr/>
              </p:nvSpPr>
              <p:spPr bwMode="auto">
                <a:xfrm>
                  <a:off x="3198" y="1207"/>
                  <a:ext cx="2313" cy="480"/>
                </a:xfrm>
                <a:prstGeom prst="roundRect">
                  <a:avLst>
                    <a:gd name="adj" fmla="val 16667"/>
                  </a:avLst>
                </a:prstGeom>
                <a:solidFill>
                  <a:schemeClr val="bg1"/>
                </a:solidFill>
                <a:ln w="12700">
                  <a:solidFill>
                    <a:schemeClr val="tx1"/>
                  </a:solidFill>
                  <a:round/>
                  <a:headEnd/>
                  <a:tailEnd/>
                </a:ln>
              </p:spPr>
              <p:txBody>
                <a:bodyPr anchor="ctr" anchorCtr="1"/>
                <a:lstStyle/>
                <a:p>
                  <a:pPr algn="ctr" eaLnBrk="0" hangingPunct="0"/>
                  <a:r>
                    <a:rPr lang="fr-FR" sz="1200" b="1" dirty="0">
                      <a:latin typeface="Tahoma" pitchFamily="34" charset="0"/>
                    </a:rPr>
                    <a:t>Capitaux propres</a:t>
                  </a:r>
                </a:p>
                <a:p>
                  <a:pPr algn="ctr" eaLnBrk="0" hangingPunct="0"/>
                  <a:r>
                    <a:rPr lang="fr-FR" sz="1200" b="1" dirty="0">
                      <a:latin typeface="Tahoma" pitchFamily="34" charset="0"/>
                    </a:rPr>
                    <a:t>+ amortissements et provisions</a:t>
                  </a:r>
                </a:p>
                <a:p>
                  <a:pPr algn="ctr" eaLnBrk="0" hangingPunct="0"/>
                  <a:r>
                    <a:rPr lang="fr-FR" sz="1200" b="1" dirty="0">
                      <a:latin typeface="Tahoma" pitchFamily="34" charset="0"/>
                    </a:rPr>
                    <a:t>+ provisions pour risques et charges</a:t>
                  </a:r>
                </a:p>
              </p:txBody>
            </p:sp>
            <p:sp>
              <p:nvSpPr>
                <p:cNvPr id="114715" name="AutoShape 12"/>
                <p:cNvSpPr>
                  <a:spLocks noChangeArrowheads="1"/>
                </p:cNvSpPr>
                <p:nvPr/>
              </p:nvSpPr>
              <p:spPr bwMode="auto">
                <a:xfrm>
                  <a:off x="3198" y="1752"/>
                  <a:ext cx="2313" cy="288"/>
                </a:xfrm>
                <a:prstGeom prst="roundRect">
                  <a:avLst>
                    <a:gd name="adj" fmla="val 16667"/>
                  </a:avLst>
                </a:prstGeom>
                <a:solidFill>
                  <a:schemeClr val="bg1"/>
                </a:solidFill>
                <a:ln w="12700">
                  <a:solidFill>
                    <a:schemeClr val="tx1"/>
                  </a:solidFill>
                  <a:round/>
                  <a:headEnd/>
                  <a:tailEnd/>
                </a:ln>
              </p:spPr>
              <p:txBody>
                <a:bodyPr anchor="ctr" anchorCtr="1"/>
                <a:lstStyle/>
                <a:p>
                  <a:pPr algn="ctr" eaLnBrk="0" hangingPunct="0"/>
                  <a:r>
                    <a:rPr lang="fr-FR" sz="1200" b="1">
                      <a:latin typeface="Tahoma" pitchFamily="34" charset="0"/>
                    </a:rPr>
                    <a:t>Dettes de financement</a:t>
                  </a:r>
                </a:p>
              </p:txBody>
            </p:sp>
          </p:grpSp>
          <p:grpSp>
            <p:nvGrpSpPr>
              <p:cNvPr id="6" name="Group 13"/>
              <p:cNvGrpSpPr>
                <a:grpSpLocks/>
              </p:cNvGrpSpPr>
              <p:nvPr/>
            </p:nvGrpSpPr>
            <p:grpSpPr bwMode="auto">
              <a:xfrm>
                <a:off x="2971" y="2296"/>
                <a:ext cx="2404" cy="1452"/>
                <a:chOff x="3152" y="2205"/>
                <a:chExt cx="2404" cy="1452"/>
              </a:xfrm>
            </p:grpSpPr>
            <p:sp>
              <p:nvSpPr>
                <p:cNvPr id="114710" name="Rectangle 14"/>
                <p:cNvSpPr>
                  <a:spLocks noChangeArrowheads="1"/>
                </p:cNvSpPr>
                <p:nvPr/>
              </p:nvSpPr>
              <p:spPr bwMode="auto">
                <a:xfrm>
                  <a:off x="3152" y="2205"/>
                  <a:ext cx="2404" cy="1452"/>
                </a:xfrm>
                <a:prstGeom prst="rect">
                  <a:avLst/>
                </a:prstGeom>
                <a:solidFill>
                  <a:schemeClr val="bg1"/>
                </a:solidFill>
                <a:ln w="12700">
                  <a:solidFill>
                    <a:schemeClr val="tx1"/>
                  </a:solidFill>
                  <a:miter lim="800000"/>
                  <a:headEnd/>
                  <a:tailEnd/>
                </a:ln>
              </p:spPr>
              <p:txBody>
                <a:bodyPr wrap="none" lIns="90488" tIns="44450" rIns="90488" bIns="44450" anchorCtr="1"/>
                <a:lstStyle/>
                <a:p>
                  <a:pPr algn="ctr" eaLnBrk="0" hangingPunct="0"/>
                  <a:r>
                    <a:rPr lang="fr-FR" sz="1400" b="1" dirty="0">
                      <a:latin typeface="Tahoma" pitchFamily="34" charset="0"/>
                    </a:rPr>
                    <a:t>Passif circulant</a:t>
                  </a:r>
                </a:p>
              </p:txBody>
            </p:sp>
            <p:sp>
              <p:nvSpPr>
                <p:cNvPr id="114711" name="AutoShape 15"/>
                <p:cNvSpPr>
                  <a:spLocks noChangeArrowheads="1"/>
                </p:cNvSpPr>
                <p:nvPr/>
              </p:nvSpPr>
              <p:spPr bwMode="auto">
                <a:xfrm>
                  <a:off x="3198" y="2478"/>
                  <a:ext cx="2313" cy="624"/>
                </a:xfrm>
                <a:prstGeom prst="roundRect">
                  <a:avLst>
                    <a:gd name="adj" fmla="val 16667"/>
                  </a:avLst>
                </a:prstGeom>
                <a:solidFill>
                  <a:schemeClr val="bg1"/>
                </a:solidFill>
                <a:ln w="12700">
                  <a:solidFill>
                    <a:schemeClr val="tx1"/>
                  </a:solidFill>
                  <a:round/>
                  <a:headEnd/>
                  <a:tailEnd/>
                </a:ln>
              </p:spPr>
              <p:txBody>
                <a:bodyPr anchor="ctr" anchorCtr="1"/>
                <a:lstStyle/>
                <a:p>
                  <a:pPr algn="ctr" eaLnBrk="0" hangingPunct="0"/>
                  <a:r>
                    <a:rPr lang="fr-FR" sz="1200" b="1" dirty="0">
                      <a:latin typeface="Tahoma" pitchFamily="34" charset="0"/>
                    </a:rPr>
                    <a:t>D’exploitation</a:t>
                  </a:r>
                </a:p>
                <a:p>
                  <a:pPr algn="ctr" eaLnBrk="0" hangingPunct="0"/>
                  <a:r>
                    <a:rPr lang="fr-FR" sz="1200" b="1" dirty="0">
                      <a:latin typeface="Tahoma" pitchFamily="34" charset="0"/>
                    </a:rPr>
                    <a:t>Fournisseurs + dettes fiscales et sociales + produits constatés d ’avance + avances et acomptes reçus</a:t>
                  </a:r>
                </a:p>
              </p:txBody>
            </p:sp>
            <p:sp>
              <p:nvSpPr>
                <p:cNvPr id="114712" name="AutoShape 16"/>
                <p:cNvSpPr>
                  <a:spLocks noChangeArrowheads="1"/>
                </p:cNvSpPr>
                <p:nvPr/>
              </p:nvSpPr>
              <p:spPr bwMode="auto">
                <a:xfrm>
                  <a:off x="3198" y="3158"/>
                  <a:ext cx="2322" cy="432"/>
                </a:xfrm>
                <a:prstGeom prst="roundRect">
                  <a:avLst>
                    <a:gd name="adj" fmla="val 16667"/>
                  </a:avLst>
                </a:prstGeom>
                <a:solidFill>
                  <a:schemeClr val="bg1"/>
                </a:solidFill>
                <a:ln w="12700">
                  <a:solidFill>
                    <a:schemeClr val="tx1"/>
                  </a:solidFill>
                  <a:round/>
                  <a:headEnd/>
                  <a:tailEnd/>
                </a:ln>
              </p:spPr>
              <p:txBody>
                <a:bodyPr anchor="ctr" anchorCtr="1"/>
                <a:lstStyle/>
                <a:p>
                  <a:pPr algn="ctr" eaLnBrk="0" hangingPunct="0"/>
                  <a:r>
                    <a:rPr lang="fr-FR" sz="1200" b="1" dirty="0">
                      <a:latin typeface="Tahoma" pitchFamily="34" charset="0"/>
                    </a:rPr>
                    <a:t>Hors exploitation</a:t>
                  </a:r>
                </a:p>
                <a:p>
                  <a:pPr algn="ctr" eaLnBrk="0" hangingPunct="0"/>
                  <a:r>
                    <a:rPr lang="fr-FR" sz="1200" b="1" dirty="0">
                      <a:latin typeface="Tahoma" pitchFamily="34" charset="0"/>
                    </a:rPr>
                    <a:t>Dettes diverses + une partie des provisions pour risques et charges</a:t>
                  </a:r>
                </a:p>
              </p:txBody>
            </p:sp>
          </p:grpSp>
        </p:grpSp>
        <p:grpSp>
          <p:nvGrpSpPr>
            <p:cNvPr id="7" name="Group 17"/>
            <p:cNvGrpSpPr>
              <a:grpSpLocks/>
            </p:cNvGrpSpPr>
            <p:nvPr/>
          </p:nvGrpSpPr>
          <p:grpSpPr bwMode="auto">
            <a:xfrm>
              <a:off x="385" y="1117"/>
              <a:ext cx="2405" cy="3108"/>
              <a:chOff x="385" y="1117"/>
              <a:chExt cx="2405" cy="3108"/>
            </a:xfrm>
          </p:grpSpPr>
          <p:grpSp>
            <p:nvGrpSpPr>
              <p:cNvPr id="8" name="Group 18"/>
              <p:cNvGrpSpPr>
                <a:grpSpLocks/>
              </p:cNvGrpSpPr>
              <p:nvPr/>
            </p:nvGrpSpPr>
            <p:grpSpPr bwMode="auto">
              <a:xfrm>
                <a:off x="385" y="1117"/>
                <a:ext cx="2405" cy="801"/>
                <a:chOff x="384" y="1071"/>
                <a:chExt cx="2405" cy="801"/>
              </a:xfrm>
            </p:grpSpPr>
            <p:sp>
              <p:nvSpPr>
                <p:cNvPr id="114705" name="Rectangle 19"/>
                <p:cNvSpPr>
                  <a:spLocks noChangeArrowheads="1"/>
                </p:cNvSpPr>
                <p:nvPr/>
              </p:nvSpPr>
              <p:spPr bwMode="auto">
                <a:xfrm>
                  <a:off x="384" y="1071"/>
                  <a:ext cx="2405" cy="801"/>
                </a:xfrm>
                <a:prstGeom prst="rect">
                  <a:avLst/>
                </a:prstGeom>
                <a:solidFill>
                  <a:schemeClr val="bg1"/>
                </a:solidFill>
                <a:ln w="12700">
                  <a:solidFill>
                    <a:schemeClr val="tx1"/>
                  </a:solidFill>
                  <a:miter lim="800000"/>
                  <a:headEnd/>
                  <a:tailEnd/>
                </a:ln>
              </p:spPr>
              <p:txBody>
                <a:bodyPr lIns="90488" tIns="44450" rIns="90488" bIns="44450" anchorCtr="1"/>
                <a:lstStyle/>
                <a:p>
                  <a:pPr algn="ctr" eaLnBrk="0" hangingPunct="0"/>
                  <a:r>
                    <a:rPr lang="fr-FR" sz="1400" b="1" dirty="0">
                      <a:latin typeface="Tahoma" pitchFamily="34" charset="0"/>
                    </a:rPr>
                    <a:t>Emplois stables</a:t>
                  </a:r>
                </a:p>
              </p:txBody>
            </p:sp>
            <p:sp>
              <p:nvSpPr>
                <p:cNvPr id="114706" name="AutoShape 20"/>
                <p:cNvSpPr>
                  <a:spLocks noChangeArrowheads="1"/>
                </p:cNvSpPr>
                <p:nvPr/>
              </p:nvSpPr>
              <p:spPr bwMode="auto">
                <a:xfrm>
                  <a:off x="570" y="1344"/>
                  <a:ext cx="2033" cy="453"/>
                </a:xfrm>
                <a:prstGeom prst="roundRect">
                  <a:avLst>
                    <a:gd name="adj" fmla="val 16667"/>
                  </a:avLst>
                </a:prstGeom>
                <a:solidFill>
                  <a:schemeClr val="bg1"/>
                </a:solidFill>
                <a:ln w="12700">
                  <a:solidFill>
                    <a:schemeClr val="tx1"/>
                  </a:solidFill>
                  <a:round/>
                  <a:headEnd/>
                  <a:tailEnd/>
                </a:ln>
              </p:spPr>
              <p:txBody>
                <a:bodyPr anchor="ctr" anchorCtr="1"/>
                <a:lstStyle/>
                <a:p>
                  <a:pPr algn="ctr" eaLnBrk="0" hangingPunct="0"/>
                  <a:r>
                    <a:rPr lang="fr-FR" sz="1200" b="1">
                      <a:latin typeface="Tahoma" pitchFamily="34" charset="0"/>
                    </a:rPr>
                    <a:t>Immobilisations </a:t>
                  </a:r>
                </a:p>
                <a:p>
                  <a:pPr algn="ctr" eaLnBrk="0" hangingPunct="0"/>
                  <a:r>
                    <a:rPr lang="fr-FR" sz="1200" b="1">
                      <a:latin typeface="Tahoma" pitchFamily="34" charset="0"/>
                    </a:rPr>
                    <a:t>(en valeur brute)</a:t>
                  </a:r>
                </a:p>
              </p:txBody>
            </p:sp>
          </p:grpSp>
          <p:grpSp>
            <p:nvGrpSpPr>
              <p:cNvPr id="9" name="Group 21"/>
              <p:cNvGrpSpPr>
                <a:grpSpLocks/>
              </p:cNvGrpSpPr>
              <p:nvPr/>
            </p:nvGrpSpPr>
            <p:grpSpPr bwMode="auto">
              <a:xfrm>
                <a:off x="385" y="1966"/>
                <a:ext cx="2405" cy="1736"/>
                <a:chOff x="385" y="1966"/>
                <a:chExt cx="2405" cy="1736"/>
              </a:xfrm>
            </p:grpSpPr>
            <p:sp>
              <p:nvSpPr>
                <p:cNvPr id="114702" name="Rectangle 22"/>
                <p:cNvSpPr>
                  <a:spLocks noChangeArrowheads="1"/>
                </p:cNvSpPr>
                <p:nvPr/>
              </p:nvSpPr>
              <p:spPr bwMode="auto">
                <a:xfrm>
                  <a:off x="385" y="1966"/>
                  <a:ext cx="2405" cy="1736"/>
                </a:xfrm>
                <a:prstGeom prst="rect">
                  <a:avLst/>
                </a:prstGeom>
                <a:solidFill>
                  <a:schemeClr val="bg1"/>
                </a:solidFill>
                <a:ln w="12700">
                  <a:solidFill>
                    <a:schemeClr val="tx1"/>
                  </a:solidFill>
                  <a:miter lim="800000"/>
                  <a:headEnd/>
                  <a:tailEnd/>
                </a:ln>
              </p:spPr>
              <p:txBody>
                <a:bodyPr lIns="90488" tIns="44450" rIns="90488" bIns="44450" anchorCtr="1"/>
                <a:lstStyle/>
                <a:p>
                  <a:pPr algn="ctr" eaLnBrk="0" hangingPunct="0"/>
                  <a:r>
                    <a:rPr lang="fr-FR" sz="1400" b="1" dirty="0">
                      <a:latin typeface="Tahoma" pitchFamily="34" charset="0"/>
                    </a:rPr>
                    <a:t>Actif circulant</a:t>
                  </a:r>
                </a:p>
              </p:txBody>
            </p:sp>
            <p:sp>
              <p:nvSpPr>
                <p:cNvPr id="114703" name="AutoShape 23"/>
                <p:cNvSpPr>
                  <a:spLocks noChangeArrowheads="1"/>
                </p:cNvSpPr>
                <p:nvPr/>
              </p:nvSpPr>
              <p:spPr bwMode="auto">
                <a:xfrm>
                  <a:off x="594" y="2296"/>
                  <a:ext cx="1988" cy="678"/>
                </a:xfrm>
                <a:prstGeom prst="roundRect">
                  <a:avLst>
                    <a:gd name="adj" fmla="val 16667"/>
                  </a:avLst>
                </a:prstGeom>
                <a:solidFill>
                  <a:schemeClr val="bg1"/>
                </a:solidFill>
                <a:ln w="12700">
                  <a:solidFill>
                    <a:schemeClr val="tx1"/>
                  </a:solidFill>
                  <a:round/>
                  <a:headEnd/>
                  <a:tailEnd/>
                </a:ln>
              </p:spPr>
              <p:txBody>
                <a:bodyPr anchor="ctr" anchorCtr="1"/>
                <a:lstStyle/>
                <a:p>
                  <a:pPr algn="ctr" eaLnBrk="0" hangingPunct="0"/>
                  <a:r>
                    <a:rPr lang="fr-FR" sz="1200" b="1" dirty="0">
                      <a:latin typeface="Tahoma" pitchFamily="34" charset="0"/>
                    </a:rPr>
                    <a:t>D’exploitation </a:t>
                  </a:r>
                </a:p>
                <a:p>
                  <a:pPr algn="ctr" eaLnBrk="0" hangingPunct="0"/>
                  <a:r>
                    <a:rPr lang="fr-FR" sz="1200" b="1" dirty="0">
                      <a:latin typeface="Tahoma" pitchFamily="34" charset="0"/>
                    </a:rPr>
                    <a:t>Stocks, créances clients</a:t>
                  </a:r>
                </a:p>
                <a:p>
                  <a:pPr algn="ctr" eaLnBrk="0" hangingPunct="0"/>
                  <a:r>
                    <a:rPr lang="fr-FR" sz="1200" b="1" dirty="0">
                      <a:latin typeface="Tahoma" pitchFamily="34" charset="0"/>
                    </a:rPr>
                    <a:t>(en valeur brute)</a:t>
                  </a:r>
                </a:p>
                <a:p>
                  <a:pPr algn="ctr" eaLnBrk="0" hangingPunct="0"/>
                  <a:r>
                    <a:rPr lang="fr-FR" sz="1200" b="1" dirty="0">
                      <a:latin typeface="Tahoma" pitchFamily="34" charset="0"/>
                    </a:rPr>
                    <a:t>+ avances et acomptes versés</a:t>
                  </a:r>
                </a:p>
                <a:p>
                  <a:pPr algn="ctr" eaLnBrk="0" hangingPunct="0"/>
                  <a:r>
                    <a:rPr lang="fr-FR" sz="1200" b="1" dirty="0">
                      <a:latin typeface="Tahoma" pitchFamily="34" charset="0"/>
                    </a:rPr>
                    <a:t>+ charges constatées d ’avance </a:t>
                  </a:r>
                </a:p>
              </p:txBody>
            </p:sp>
            <p:sp>
              <p:nvSpPr>
                <p:cNvPr id="114704" name="AutoShape 24"/>
                <p:cNvSpPr>
                  <a:spLocks noChangeArrowheads="1"/>
                </p:cNvSpPr>
                <p:nvPr/>
              </p:nvSpPr>
              <p:spPr bwMode="auto">
                <a:xfrm>
                  <a:off x="545" y="3022"/>
                  <a:ext cx="2086" cy="589"/>
                </a:xfrm>
                <a:prstGeom prst="roundRect">
                  <a:avLst>
                    <a:gd name="adj" fmla="val 16667"/>
                  </a:avLst>
                </a:prstGeom>
                <a:solidFill>
                  <a:schemeClr val="bg1"/>
                </a:solidFill>
                <a:ln w="12700">
                  <a:solidFill>
                    <a:schemeClr val="tx1"/>
                  </a:solidFill>
                  <a:round/>
                  <a:headEnd/>
                  <a:tailEnd/>
                </a:ln>
              </p:spPr>
              <p:txBody>
                <a:bodyPr anchor="ctr" anchorCtr="1"/>
                <a:lstStyle/>
                <a:p>
                  <a:pPr algn="ctr" eaLnBrk="0" hangingPunct="0"/>
                  <a:r>
                    <a:rPr lang="fr-FR" sz="1200" b="1" dirty="0">
                      <a:latin typeface="Tahoma" pitchFamily="34" charset="0"/>
                    </a:rPr>
                    <a:t>Hors exploitation </a:t>
                  </a:r>
                </a:p>
                <a:p>
                  <a:pPr algn="ctr" eaLnBrk="0" hangingPunct="0"/>
                  <a:r>
                    <a:rPr lang="fr-FR" sz="1200" b="1" dirty="0">
                      <a:latin typeface="Tahoma" pitchFamily="34" charset="0"/>
                    </a:rPr>
                    <a:t>Autres créances , TVP</a:t>
                  </a:r>
                </a:p>
                <a:p>
                  <a:pPr algn="ctr" eaLnBrk="0" hangingPunct="0"/>
                  <a:r>
                    <a:rPr lang="fr-FR" sz="1200" b="1" dirty="0">
                      <a:latin typeface="Tahoma" pitchFamily="34" charset="0"/>
                    </a:rPr>
                    <a:t>(en valeur brute)</a:t>
                  </a:r>
                </a:p>
              </p:txBody>
            </p:sp>
          </p:grpSp>
          <p:grpSp>
            <p:nvGrpSpPr>
              <p:cNvPr id="10" name="Group 25"/>
              <p:cNvGrpSpPr>
                <a:grpSpLocks/>
              </p:cNvGrpSpPr>
              <p:nvPr/>
            </p:nvGrpSpPr>
            <p:grpSpPr bwMode="auto">
              <a:xfrm>
                <a:off x="385" y="3793"/>
                <a:ext cx="2404" cy="432"/>
                <a:chOff x="385" y="3521"/>
                <a:chExt cx="2404" cy="432"/>
              </a:xfrm>
            </p:grpSpPr>
            <p:sp>
              <p:nvSpPr>
                <p:cNvPr id="114700" name="Rectangle 26"/>
                <p:cNvSpPr>
                  <a:spLocks noChangeArrowheads="1"/>
                </p:cNvSpPr>
                <p:nvPr/>
              </p:nvSpPr>
              <p:spPr bwMode="auto">
                <a:xfrm>
                  <a:off x="385" y="3521"/>
                  <a:ext cx="2404" cy="432"/>
                </a:xfrm>
                <a:prstGeom prst="rect">
                  <a:avLst/>
                </a:prstGeom>
                <a:solidFill>
                  <a:schemeClr val="bg1"/>
                </a:solidFill>
                <a:ln w="12700">
                  <a:solidFill>
                    <a:schemeClr val="tx1"/>
                  </a:solidFill>
                  <a:miter lim="800000"/>
                  <a:headEnd/>
                  <a:tailEnd/>
                </a:ln>
              </p:spPr>
              <p:txBody>
                <a:bodyPr wrap="none" lIns="90488" tIns="44450" rIns="90488" bIns="44450" anchorCtr="1"/>
                <a:lstStyle/>
                <a:p>
                  <a:pPr algn="ctr" eaLnBrk="0" hangingPunct="0"/>
                  <a:r>
                    <a:rPr lang="fr-FR" sz="1400" b="1" dirty="0">
                      <a:latin typeface="Tahoma" pitchFamily="34" charset="0"/>
                    </a:rPr>
                    <a:t>Trésorerie actif</a:t>
                  </a:r>
                </a:p>
              </p:txBody>
            </p:sp>
            <p:sp>
              <p:nvSpPr>
                <p:cNvPr id="114701" name="AutoShape 27"/>
                <p:cNvSpPr>
                  <a:spLocks noChangeArrowheads="1"/>
                </p:cNvSpPr>
                <p:nvPr/>
              </p:nvSpPr>
              <p:spPr bwMode="auto">
                <a:xfrm>
                  <a:off x="570" y="3793"/>
                  <a:ext cx="2034" cy="112"/>
                </a:xfrm>
                <a:prstGeom prst="roundRect">
                  <a:avLst>
                    <a:gd name="adj" fmla="val 16667"/>
                  </a:avLst>
                </a:prstGeom>
                <a:solidFill>
                  <a:schemeClr val="bg1"/>
                </a:solidFill>
                <a:ln w="12700">
                  <a:solidFill>
                    <a:schemeClr val="tx1"/>
                  </a:solidFill>
                  <a:round/>
                  <a:headEnd/>
                  <a:tailEnd/>
                </a:ln>
              </p:spPr>
              <p:txBody>
                <a:bodyPr anchor="ctr" anchorCtr="1"/>
                <a:lstStyle/>
                <a:p>
                  <a:pPr algn="ctr" eaLnBrk="0" hangingPunct="0"/>
                  <a:r>
                    <a:rPr lang="fr-FR" sz="1200" b="1" dirty="0">
                      <a:latin typeface="Tahoma" pitchFamily="34" charset="0"/>
                    </a:rPr>
                    <a:t>Disponibilités </a:t>
                  </a:r>
                </a:p>
              </p:txBody>
            </p:sp>
          </p:grpSp>
        </p:grpSp>
      </p:grpSp>
    </p:spTree>
    <p:extLst>
      <p:ext uri="{BB962C8B-B14F-4D97-AF65-F5344CB8AC3E}">
        <p14:creationId xmlns:p14="http://schemas.microsoft.com/office/powerpoint/2010/main" val="252800307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TotalTime>
  <Words>1888</Words>
  <Application>Microsoft Office PowerPoint</Application>
  <PresentationFormat>Widescreen</PresentationFormat>
  <Paragraphs>337</Paragraphs>
  <Slides>22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Tahoma</vt:lpstr>
      <vt:lpstr>Times</vt:lpstr>
      <vt:lpstr>Wingdings</vt:lpstr>
      <vt:lpstr>Thème Office</vt:lpstr>
      <vt:lpstr>ANALYSE DE LA STRUCTURE FINANCIERE partie 1- PRINCIPES ET RETRAITEMENTS</vt:lpstr>
      <vt:lpstr>ANALYSE DE LA STRUCTURE FINANCIERE LES PRINCIPES</vt:lpstr>
      <vt:lpstr>ANALYSE DE LA STRUCTURE FINANCIERE LES PRINCIPES</vt:lpstr>
      <vt:lpstr>ANALYSE DE LA STRUCTURE FINANCIERE LES PRINCIPES</vt:lpstr>
      <vt:lpstr> ANALYSE DE LA STRUCTURE FINANCIERE  LES PRINCIPES</vt:lpstr>
      <vt:lpstr>ANALYSE DE LA STRUCTURE FINANCIERE LES PRINCIPES</vt:lpstr>
      <vt:lpstr>PowerPoint Presentation</vt:lpstr>
      <vt:lpstr>Principes d’affectation des ressources aux emplois</vt:lpstr>
      <vt:lpstr>Analyse de la structure financière  bilan fonctionnel</vt:lpstr>
      <vt:lpstr> bilan fonctionnel</vt:lpstr>
      <vt:lpstr>Analyse financière  2. BFR, FR, TN</vt:lpstr>
      <vt:lpstr>RETRAITEMENTS DU BILAN FONCTIONNEL</vt:lpstr>
      <vt:lpstr>RETRAITEMENTS DU BILAN FONCTIONNEL</vt:lpstr>
      <vt:lpstr>RETRAITEMENTS DU BILAN FONCTIONNEL</vt:lpstr>
      <vt:lpstr>RETRAITEMENTS DU BILAN FONCTIONNEL</vt:lpstr>
      <vt:lpstr>RETRAITEMENTS DU BILAN FONCTIONNEL</vt:lpstr>
      <vt:lpstr>ILLUSTRATION : retraitements, bilan fonctionnel Résumé</vt:lpstr>
      <vt:lpstr>SOLUTION DE L’APPLICATION</vt:lpstr>
      <vt:lpstr>SOLUTION DE L’APPLICATION</vt:lpstr>
      <vt:lpstr>SOLUTION DE L’APPLICATION</vt:lpstr>
      <vt:lpstr>SOLUTION DE L’APPLICATION</vt:lpstr>
      <vt:lpstr>SOLUTION DE L’APPLICATION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ANALYSE DE LA STRUCTURE FINANCIERE</dc:title>
  <dc:creator>Microsoft Office User</dc:creator>
  <cp:lastModifiedBy>kamar</cp:lastModifiedBy>
  <cp:revision>29</cp:revision>
  <dcterms:created xsi:type="dcterms:W3CDTF">2020-03-30T14:15:15Z</dcterms:created>
  <dcterms:modified xsi:type="dcterms:W3CDTF">2020-04-06T12:10:16Z</dcterms:modified>
</cp:coreProperties>
</file>