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4"/>
  </p:notesMasterIdLst>
  <p:sldIdLst>
    <p:sldId id="257" r:id="rId2"/>
    <p:sldId id="349" r:id="rId3"/>
    <p:sldId id="259" r:id="rId4"/>
    <p:sldId id="261" r:id="rId5"/>
    <p:sldId id="263" r:id="rId6"/>
    <p:sldId id="265" r:id="rId7"/>
    <p:sldId id="267" r:id="rId8"/>
    <p:sldId id="269" r:id="rId9"/>
    <p:sldId id="271" r:id="rId10"/>
    <p:sldId id="273" r:id="rId11"/>
    <p:sldId id="275" r:id="rId12"/>
    <p:sldId id="277" r:id="rId13"/>
    <p:sldId id="279" r:id="rId14"/>
    <p:sldId id="281" r:id="rId15"/>
    <p:sldId id="283" r:id="rId16"/>
    <p:sldId id="285" r:id="rId17"/>
    <p:sldId id="287" r:id="rId18"/>
    <p:sldId id="289" r:id="rId19"/>
    <p:sldId id="291" r:id="rId20"/>
    <p:sldId id="292" r:id="rId21"/>
    <p:sldId id="293" r:id="rId22"/>
    <p:sldId id="295" r:id="rId23"/>
    <p:sldId id="297" r:id="rId24"/>
    <p:sldId id="298" r:id="rId25"/>
    <p:sldId id="300" r:id="rId26"/>
    <p:sldId id="335" r:id="rId27"/>
    <p:sldId id="301" r:id="rId28"/>
    <p:sldId id="302" r:id="rId29"/>
    <p:sldId id="303" r:id="rId30"/>
    <p:sldId id="304" r:id="rId31"/>
    <p:sldId id="305" r:id="rId32"/>
    <p:sldId id="340" r:id="rId33"/>
    <p:sldId id="337" r:id="rId34"/>
    <p:sldId id="336" r:id="rId35"/>
    <p:sldId id="350" r:id="rId36"/>
    <p:sldId id="338" r:id="rId37"/>
    <p:sldId id="339" r:id="rId38"/>
    <p:sldId id="313" r:id="rId39"/>
    <p:sldId id="314" r:id="rId40"/>
    <p:sldId id="315" r:id="rId41"/>
    <p:sldId id="316" r:id="rId42"/>
    <p:sldId id="317" r:id="rId43"/>
    <p:sldId id="318" r:id="rId44"/>
    <p:sldId id="342" r:id="rId45"/>
    <p:sldId id="319" r:id="rId46"/>
    <p:sldId id="320" r:id="rId47"/>
    <p:sldId id="321" r:id="rId48"/>
    <p:sldId id="322" r:id="rId49"/>
    <p:sldId id="323" r:id="rId50"/>
    <p:sldId id="324" r:id="rId51"/>
    <p:sldId id="325" r:id="rId52"/>
    <p:sldId id="326" r:id="rId53"/>
    <p:sldId id="341" r:id="rId54"/>
    <p:sldId id="327" r:id="rId55"/>
    <p:sldId id="328" r:id="rId56"/>
    <p:sldId id="330" r:id="rId57"/>
    <p:sldId id="331" r:id="rId58"/>
    <p:sldId id="343" r:id="rId59"/>
    <p:sldId id="332" r:id="rId60"/>
    <p:sldId id="333" r:id="rId61"/>
    <p:sldId id="344" r:id="rId62"/>
    <p:sldId id="334" r:id="rId63"/>
    <p:sldId id="345" r:id="rId64"/>
    <p:sldId id="346" r:id="rId65"/>
    <p:sldId id="347" r:id="rId66"/>
    <p:sldId id="348" r:id="rId67"/>
    <p:sldId id="351" r:id="rId68"/>
    <p:sldId id="352" r:id="rId69"/>
    <p:sldId id="353" r:id="rId70"/>
    <p:sldId id="354" r:id="rId71"/>
    <p:sldId id="355" r:id="rId72"/>
    <p:sldId id="356" r:id="rId73"/>
    <p:sldId id="357" r:id="rId74"/>
    <p:sldId id="358" r:id="rId75"/>
    <p:sldId id="360" r:id="rId76"/>
    <p:sldId id="361" r:id="rId77"/>
    <p:sldId id="362" r:id="rId78"/>
    <p:sldId id="363" r:id="rId79"/>
    <p:sldId id="364" r:id="rId80"/>
    <p:sldId id="365" r:id="rId81"/>
    <p:sldId id="367" r:id="rId82"/>
    <p:sldId id="368" r:id="rId83"/>
    <p:sldId id="369" r:id="rId84"/>
    <p:sldId id="376" r:id="rId85"/>
    <p:sldId id="370" r:id="rId86"/>
    <p:sldId id="371" r:id="rId87"/>
    <p:sldId id="372" r:id="rId88"/>
    <p:sldId id="373" r:id="rId89"/>
    <p:sldId id="374" r:id="rId90"/>
    <p:sldId id="375" r:id="rId91"/>
    <p:sldId id="402" r:id="rId92"/>
    <p:sldId id="403" r:id="rId93"/>
    <p:sldId id="378" r:id="rId94"/>
    <p:sldId id="411" r:id="rId95"/>
    <p:sldId id="379" r:id="rId96"/>
    <p:sldId id="380" r:id="rId97"/>
    <p:sldId id="404" r:id="rId98"/>
    <p:sldId id="382" r:id="rId99"/>
    <p:sldId id="405" r:id="rId100"/>
    <p:sldId id="406" r:id="rId101"/>
    <p:sldId id="383" r:id="rId102"/>
    <p:sldId id="407" r:id="rId103"/>
    <p:sldId id="408" r:id="rId104"/>
    <p:sldId id="384" r:id="rId105"/>
    <p:sldId id="385" r:id="rId106"/>
    <p:sldId id="386" r:id="rId107"/>
    <p:sldId id="387" r:id="rId108"/>
    <p:sldId id="409" r:id="rId109"/>
    <p:sldId id="388" r:id="rId110"/>
    <p:sldId id="389" r:id="rId111"/>
    <p:sldId id="390" r:id="rId112"/>
    <p:sldId id="410" r:id="rId113"/>
    <p:sldId id="391" r:id="rId114"/>
    <p:sldId id="392" r:id="rId115"/>
    <p:sldId id="393" r:id="rId116"/>
    <p:sldId id="394" r:id="rId117"/>
    <p:sldId id="395" r:id="rId118"/>
    <p:sldId id="396" r:id="rId119"/>
    <p:sldId id="397" r:id="rId120"/>
    <p:sldId id="399" r:id="rId121"/>
    <p:sldId id="400" r:id="rId122"/>
    <p:sldId id="401" r:id="rId1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3D9B3640-9507-4490-839F-9BEA750A63C5}">
          <p14:sldIdLst>
            <p14:sldId id="257"/>
            <p14:sldId id="349"/>
            <p14:sldId id="259"/>
            <p14:sldId id="261"/>
            <p14:sldId id="263"/>
            <p14:sldId id="265"/>
            <p14:sldId id="267"/>
            <p14:sldId id="269"/>
            <p14:sldId id="271"/>
            <p14:sldId id="273"/>
            <p14:sldId id="275"/>
            <p14:sldId id="277"/>
            <p14:sldId id="279"/>
            <p14:sldId id="281"/>
            <p14:sldId id="283"/>
            <p14:sldId id="285"/>
            <p14:sldId id="287"/>
            <p14:sldId id="289"/>
            <p14:sldId id="291"/>
            <p14:sldId id="292"/>
            <p14:sldId id="293"/>
            <p14:sldId id="295"/>
            <p14:sldId id="297"/>
            <p14:sldId id="298"/>
            <p14:sldId id="300"/>
            <p14:sldId id="335"/>
            <p14:sldId id="301"/>
            <p14:sldId id="302"/>
            <p14:sldId id="303"/>
            <p14:sldId id="304"/>
            <p14:sldId id="305"/>
            <p14:sldId id="340"/>
            <p14:sldId id="337"/>
            <p14:sldId id="336"/>
            <p14:sldId id="350"/>
            <p14:sldId id="338"/>
            <p14:sldId id="339"/>
            <p14:sldId id="313"/>
            <p14:sldId id="314"/>
            <p14:sldId id="315"/>
            <p14:sldId id="316"/>
            <p14:sldId id="317"/>
            <p14:sldId id="318"/>
            <p14:sldId id="342"/>
            <p14:sldId id="319"/>
            <p14:sldId id="320"/>
            <p14:sldId id="321"/>
            <p14:sldId id="322"/>
            <p14:sldId id="323"/>
            <p14:sldId id="324"/>
            <p14:sldId id="325"/>
            <p14:sldId id="326"/>
            <p14:sldId id="341"/>
            <p14:sldId id="327"/>
            <p14:sldId id="328"/>
            <p14:sldId id="330"/>
            <p14:sldId id="331"/>
            <p14:sldId id="343"/>
            <p14:sldId id="332"/>
            <p14:sldId id="333"/>
            <p14:sldId id="344"/>
            <p14:sldId id="334"/>
            <p14:sldId id="345"/>
            <p14:sldId id="346"/>
            <p14:sldId id="347"/>
            <p14:sldId id="348"/>
            <p14:sldId id="351"/>
            <p14:sldId id="352"/>
            <p14:sldId id="353"/>
            <p14:sldId id="354"/>
            <p14:sldId id="355"/>
            <p14:sldId id="356"/>
            <p14:sldId id="357"/>
            <p14:sldId id="358"/>
            <p14:sldId id="360"/>
            <p14:sldId id="361"/>
            <p14:sldId id="362"/>
            <p14:sldId id="363"/>
            <p14:sldId id="364"/>
            <p14:sldId id="365"/>
            <p14:sldId id="367"/>
            <p14:sldId id="368"/>
            <p14:sldId id="369"/>
            <p14:sldId id="376"/>
            <p14:sldId id="370"/>
            <p14:sldId id="371"/>
            <p14:sldId id="372"/>
            <p14:sldId id="373"/>
            <p14:sldId id="374"/>
            <p14:sldId id="375"/>
            <p14:sldId id="402"/>
            <p14:sldId id="403"/>
            <p14:sldId id="378"/>
            <p14:sldId id="411"/>
            <p14:sldId id="379"/>
            <p14:sldId id="380"/>
            <p14:sldId id="404"/>
            <p14:sldId id="382"/>
            <p14:sldId id="405"/>
            <p14:sldId id="406"/>
            <p14:sldId id="383"/>
            <p14:sldId id="407"/>
            <p14:sldId id="408"/>
            <p14:sldId id="384"/>
            <p14:sldId id="385"/>
            <p14:sldId id="386"/>
            <p14:sldId id="387"/>
            <p14:sldId id="409"/>
            <p14:sldId id="388"/>
            <p14:sldId id="389"/>
            <p14:sldId id="390"/>
            <p14:sldId id="410"/>
            <p14:sldId id="391"/>
            <p14:sldId id="392"/>
            <p14:sldId id="393"/>
            <p14:sldId id="394"/>
            <p14:sldId id="395"/>
            <p14:sldId id="396"/>
            <p14:sldId id="397"/>
            <p14:sldId id="399"/>
            <p14:sldId id="400"/>
            <p14:sldId id="401"/>
          </p14:sldIdLst>
        </p14:section>
        <p14:section name="Section sans titre" id="{CDCE722A-87B4-4B00-8C2F-7046238636B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221" autoAdjust="0"/>
    <p:restoredTop sz="94660"/>
  </p:normalViewPr>
  <p:slideViewPr>
    <p:cSldViewPr snapToGrid="0">
      <p:cViewPr varScale="1">
        <p:scale>
          <a:sx n="66" d="100"/>
          <a:sy n="66" d="100"/>
        </p:scale>
        <p:origin x="102" y="5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notesMaster" Target="notesMasters/notesMaster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EBB822-D218-49BB-92C0-3768EA747FF6}" type="datetimeFigureOut">
              <a:rPr lang="fr-FR" smtClean="0"/>
              <a:t>22/04/2020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9C19D5-4CF8-474D-B2EA-934C9E4E4EDE}" type="slidenum">
              <a:rPr lang="fr-FR" smtClean="0"/>
              <a:t>‹N°›</a:t>
            </a:fld>
            <a:endParaRPr lang="fr-FR"/>
          </a:p>
        </p:txBody>
      </p:sp>
    </p:spTree>
    <p:extLst>
      <p:ext uri="{BB962C8B-B14F-4D97-AF65-F5344CB8AC3E}">
        <p14:creationId xmlns:p14="http://schemas.microsoft.com/office/powerpoint/2010/main" val="2879410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EA2C8F3-7CBE-4F9B-A1E7-A5FDF77DF8A3}" type="slidenum">
              <a:rPr lang="fr-FR" smtClean="0"/>
              <a:pPr/>
              <a:t>33</a:t>
            </a:fld>
            <a:endParaRPr lang="fr-FR"/>
          </a:p>
        </p:txBody>
      </p:sp>
    </p:spTree>
    <p:extLst>
      <p:ext uri="{BB962C8B-B14F-4D97-AF65-F5344CB8AC3E}">
        <p14:creationId xmlns:p14="http://schemas.microsoft.com/office/powerpoint/2010/main" val="2682843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6B3DA0B4-B56F-4042-8457-0B99B5C1B8EF}" type="datetimeFigureOut">
              <a:rPr lang="fr-FR" smtClean="0"/>
              <a:t>22/04/2020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988449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3545214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613706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6869350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87516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828250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B3DA0B4-B56F-4042-8457-0B99B5C1B8EF}" type="datetimeFigureOut">
              <a:rPr lang="fr-FR" smtClean="0"/>
              <a:t>22/04/2020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2208403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B3DA0B4-B56F-4042-8457-0B99B5C1B8EF}" type="datetimeFigureOut">
              <a:rPr lang="fr-FR" smtClean="0"/>
              <a:t>22/04/2020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3727331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B3DA0B4-B56F-4042-8457-0B99B5C1B8EF}" type="datetimeFigureOut">
              <a:rPr lang="fr-FR" smtClean="0"/>
              <a:t>22/04/2020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363387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22/04/2020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31625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6B3DA0B4-B56F-4042-8457-0B99B5C1B8EF}" type="datetimeFigureOut">
              <a:rPr lang="fr-FR" smtClean="0"/>
              <a:t>22/04/2020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1441338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B3DA0B4-B56F-4042-8457-0B99B5C1B8EF}" type="datetimeFigureOut">
              <a:rPr lang="fr-FR" smtClean="0"/>
              <a:t>22/04/2020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1003836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6B3DA0B4-B56F-4042-8457-0B99B5C1B8EF}" type="datetimeFigureOut">
              <a:rPr lang="fr-FR" smtClean="0"/>
              <a:t>22/04/2020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1442518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3DA0B4-B56F-4042-8457-0B99B5C1B8EF}" type="datetimeFigureOut">
              <a:rPr lang="fr-FR" smtClean="0"/>
              <a:t>22/04/2020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971393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B3DA0B4-B56F-4042-8457-0B99B5C1B8EF}" type="datetimeFigureOut">
              <a:rPr lang="fr-FR" smtClean="0"/>
              <a:t>22/04/2020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279137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B3DA0B4-B56F-4042-8457-0B99B5C1B8EF}" type="datetimeFigureOut">
              <a:rPr lang="fr-FR" smtClean="0"/>
              <a:t>22/04/2020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1021500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B3DA0B4-B56F-4042-8457-0B99B5C1B8EF}" type="datetimeFigureOut">
              <a:rPr lang="fr-FR" smtClean="0"/>
              <a:t>22/04/2020</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144080F-B8EF-412E-85F4-30620F593CC6}" type="slidenum">
              <a:rPr lang="fr-FR" smtClean="0"/>
              <a:t>‹N°›</a:t>
            </a:fld>
            <a:endParaRPr lang="fr-FR"/>
          </a:p>
        </p:txBody>
      </p:sp>
    </p:spTree>
    <p:extLst>
      <p:ext uri="{BB962C8B-B14F-4D97-AF65-F5344CB8AC3E}">
        <p14:creationId xmlns:p14="http://schemas.microsoft.com/office/powerpoint/2010/main" val="19099752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IMPOT SUR LE REVENU</a:t>
            </a:r>
            <a:endParaRPr lang="fr-FR" dirty="0"/>
          </a:p>
        </p:txBody>
      </p:sp>
      <p:sp>
        <p:nvSpPr>
          <p:cNvPr id="3" name="Sous-titre 2"/>
          <p:cNvSpPr>
            <a:spLocks noGrp="1"/>
          </p:cNvSpPr>
          <p:nvPr>
            <p:ph type="subTitle" idx="1"/>
          </p:nvPr>
        </p:nvSpPr>
        <p:spPr/>
        <p:txBody>
          <a:bodyPr>
            <a:normAutofit lnSpcReduction="10000"/>
          </a:bodyPr>
          <a:lstStyle/>
          <a:p>
            <a:r>
              <a:rPr lang="fr-FR" dirty="0" smtClean="0"/>
              <a:t>Dahir n°1-89-116 du 21 novembre </a:t>
            </a:r>
          </a:p>
          <a:p>
            <a:r>
              <a:rPr lang="fr-FR" dirty="0" smtClean="0"/>
              <a:t>Dahir n° 1-89-233 du 30 décembre</a:t>
            </a:r>
          </a:p>
          <a:p>
            <a:r>
              <a:rPr lang="fr-FR" dirty="0" smtClean="0"/>
              <a:t>                                1989</a:t>
            </a:r>
            <a:endParaRPr lang="fr-FR" dirty="0"/>
          </a:p>
        </p:txBody>
      </p:sp>
    </p:spTree>
    <p:extLst>
      <p:ext uri="{BB962C8B-B14F-4D97-AF65-F5344CB8AC3E}">
        <p14:creationId xmlns:p14="http://schemas.microsoft.com/office/powerpoint/2010/main" val="22516656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EXONERATIONS</a:t>
            </a:r>
            <a:endParaRPr lang="fr-FR" dirty="0"/>
          </a:p>
        </p:txBody>
      </p:sp>
      <p:sp>
        <p:nvSpPr>
          <p:cNvPr id="3" name="Espace réservé du contenu 2"/>
          <p:cNvSpPr>
            <a:spLocks noGrp="1"/>
          </p:cNvSpPr>
          <p:nvPr>
            <p:ph idx="1"/>
          </p:nvPr>
        </p:nvSpPr>
        <p:spPr/>
        <p:txBody>
          <a:bodyPr/>
          <a:lstStyle/>
          <a:p>
            <a:endParaRPr lang="fr-FR" dirty="0" smtClean="0"/>
          </a:p>
          <a:p>
            <a:pPr algn="just"/>
            <a:r>
              <a:rPr lang="fr-FR" dirty="0" smtClean="0"/>
              <a:t>Personnel diplomatique de nationalité étrangère pour leur revenu de source étrangère sous réserve de réciprocité</a:t>
            </a:r>
          </a:p>
          <a:p>
            <a:pPr algn="just"/>
            <a:endParaRPr lang="fr-FR" dirty="0" smtClean="0"/>
          </a:p>
          <a:p>
            <a:pPr algn="just"/>
            <a:r>
              <a:rPr lang="fr-FR" dirty="0" smtClean="0"/>
              <a:t>Personnes résidentes pour les produits qui leur sont versés en contrepartie de l’usage ou du droit à usage de droit d’auteur sur les œuvres  littéraires, artistiques ou scientifiques</a:t>
            </a:r>
            <a:endParaRPr lang="fr-FR" dirty="0"/>
          </a:p>
        </p:txBody>
      </p:sp>
    </p:spTree>
    <p:extLst>
      <p:ext uri="{BB962C8B-B14F-4D97-AF65-F5344CB8AC3E}">
        <p14:creationId xmlns:p14="http://schemas.microsoft.com/office/powerpoint/2010/main" val="2488597308"/>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CHARGES DEDUCTIBLES</a:t>
            </a:r>
          </a:p>
        </p:txBody>
      </p:sp>
      <p:sp>
        <p:nvSpPr>
          <p:cNvPr id="3" name="Espace réservé du contenu 2"/>
          <p:cNvSpPr>
            <a:spLocks noGrp="1"/>
          </p:cNvSpPr>
          <p:nvPr>
            <p:ph idx="1"/>
          </p:nvPr>
        </p:nvSpPr>
        <p:spPr/>
        <p:txBody>
          <a:bodyPr>
            <a:normAutofit/>
          </a:bodyPr>
          <a:lstStyle/>
          <a:p>
            <a:pPr marL="0" indent="0">
              <a:buNone/>
            </a:pPr>
            <a:r>
              <a:rPr lang="fr-FR" sz="2800" b="1" u="sng" dirty="0"/>
              <a:t>I / Les charges </a:t>
            </a:r>
            <a:r>
              <a:rPr lang="fr-FR" sz="2800" b="1" u="sng" dirty="0" smtClean="0"/>
              <a:t>d’exploitation </a:t>
            </a:r>
          </a:p>
          <a:p>
            <a:pPr marL="0" indent="0">
              <a:buNone/>
            </a:pPr>
            <a:r>
              <a:rPr lang="fr-FR" sz="2000" b="1" dirty="0" smtClean="0"/>
              <a:t>Elles sont composées des charges suivantes :</a:t>
            </a:r>
            <a:endParaRPr lang="fr-FR" sz="2000" b="1" dirty="0"/>
          </a:p>
          <a:p>
            <a:r>
              <a:rPr lang="fr-FR" dirty="0"/>
              <a:t>Marchandises et fournitures</a:t>
            </a:r>
          </a:p>
          <a:p>
            <a:r>
              <a:rPr lang="fr-FR" dirty="0" smtClean="0"/>
              <a:t>Cadeaux </a:t>
            </a:r>
            <a:r>
              <a:rPr lang="fr-FR" dirty="0"/>
              <a:t>publicitaires</a:t>
            </a:r>
          </a:p>
          <a:p>
            <a:r>
              <a:rPr lang="fr-FR" dirty="0"/>
              <a:t>Les dons</a:t>
            </a:r>
          </a:p>
          <a:p>
            <a:r>
              <a:rPr lang="fr-FR" dirty="0"/>
              <a:t>Les impôts et taxes</a:t>
            </a:r>
          </a:p>
          <a:p>
            <a:r>
              <a:rPr lang="fr-FR" dirty="0"/>
              <a:t>Les charges de personnel</a:t>
            </a:r>
          </a:p>
          <a:p>
            <a:r>
              <a:rPr lang="fr-FR" dirty="0"/>
              <a:t>Les autres charges</a:t>
            </a:r>
          </a:p>
          <a:p>
            <a:r>
              <a:rPr lang="fr-FR" dirty="0"/>
              <a:t>Les dotations d’exploitation</a:t>
            </a:r>
          </a:p>
          <a:p>
            <a:pPr marL="0" indent="0">
              <a:buNone/>
            </a:pPr>
            <a:endParaRPr lang="fr-FR" dirty="0"/>
          </a:p>
        </p:txBody>
      </p:sp>
    </p:spTree>
    <p:extLst>
      <p:ext uri="{BB962C8B-B14F-4D97-AF65-F5344CB8AC3E}">
        <p14:creationId xmlns:p14="http://schemas.microsoft.com/office/powerpoint/2010/main" val="82739588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CHARGES DEDUCTIBLES</a:t>
            </a:r>
            <a:r>
              <a:rPr lang="fr-FR" dirty="0"/>
              <a:t> </a:t>
            </a:r>
            <a:r>
              <a:rPr lang="fr-FR" dirty="0" smtClean="0"/>
              <a:t/>
            </a:r>
            <a:br>
              <a:rPr lang="fr-FR" dirty="0" smtClean="0"/>
            </a:br>
            <a:r>
              <a:rPr lang="fr-FR" dirty="0"/>
              <a:t> </a:t>
            </a:r>
            <a:r>
              <a:rPr lang="fr-FR" dirty="0" smtClean="0"/>
              <a:t>                LES CHARGES D’EXPLOITATION                    </a:t>
            </a:r>
            <a:br>
              <a:rPr lang="fr-FR" dirty="0" smtClean="0"/>
            </a:br>
            <a:endParaRPr lang="fr-FR" dirty="0"/>
          </a:p>
        </p:txBody>
      </p:sp>
      <p:sp>
        <p:nvSpPr>
          <p:cNvPr id="3" name="Espace réservé du contenu 2"/>
          <p:cNvSpPr>
            <a:spLocks noGrp="1"/>
          </p:cNvSpPr>
          <p:nvPr>
            <p:ph sz="quarter" idx="1"/>
          </p:nvPr>
        </p:nvSpPr>
        <p:spPr>
          <a:xfrm>
            <a:off x="677334" y="2236789"/>
            <a:ext cx="8596668" cy="3880773"/>
          </a:xfrm>
        </p:spPr>
        <p:txBody>
          <a:bodyPr>
            <a:normAutofit fontScale="77500" lnSpcReduction="20000"/>
          </a:bodyPr>
          <a:lstStyle/>
          <a:p>
            <a:r>
              <a:rPr lang="fr-FR" sz="2400" b="1" u="sng" dirty="0" smtClean="0"/>
              <a:t>Marchandises </a:t>
            </a:r>
            <a:r>
              <a:rPr lang="fr-FR" sz="2400" b="1" u="sng" dirty="0"/>
              <a:t>et fournitures</a:t>
            </a:r>
          </a:p>
          <a:p>
            <a:pPr marL="0" indent="0">
              <a:buNone/>
            </a:pPr>
            <a:r>
              <a:rPr lang="fr-FR" sz="2400" dirty="0" smtClean="0"/>
              <a:t>          Les </a:t>
            </a:r>
            <a:r>
              <a:rPr lang="fr-FR" sz="2400" b="1" dirty="0" smtClean="0"/>
              <a:t>achats de matières</a:t>
            </a:r>
            <a:r>
              <a:rPr lang="fr-FR" sz="2400" dirty="0" smtClean="0"/>
              <a:t>, de </a:t>
            </a:r>
            <a:r>
              <a:rPr lang="fr-FR" sz="2400" b="1" dirty="0" smtClean="0"/>
              <a:t>fournitures</a:t>
            </a:r>
            <a:r>
              <a:rPr lang="fr-FR" sz="2400" dirty="0" smtClean="0"/>
              <a:t> et de </a:t>
            </a:r>
            <a:r>
              <a:rPr lang="fr-FR" sz="2400" b="1" dirty="0" smtClean="0"/>
              <a:t>produits </a:t>
            </a:r>
            <a:r>
              <a:rPr lang="fr-FR" sz="2400" dirty="0" smtClean="0"/>
              <a:t>dans le cadre de l’exploitation. Exemple : achat de matières premières entrant dans le cadre de la production</a:t>
            </a:r>
          </a:p>
          <a:p>
            <a:r>
              <a:rPr lang="fr-FR" sz="2400" b="1" u="sng" dirty="0">
                <a:effectLst>
                  <a:outerShdw blurRad="38100" dist="38100" dir="2700000" algn="tl">
                    <a:srgbClr val="000000">
                      <a:alpha val="43137"/>
                    </a:srgbClr>
                  </a:outerShdw>
                </a:effectLst>
              </a:rPr>
              <a:t>Cadeaux </a:t>
            </a:r>
            <a:r>
              <a:rPr lang="fr-FR" sz="2400" b="1" u="sng" dirty="0" smtClean="0">
                <a:effectLst>
                  <a:outerShdw blurRad="38100" dist="38100" dir="2700000" algn="tl">
                    <a:srgbClr val="000000">
                      <a:alpha val="43137"/>
                    </a:srgbClr>
                  </a:outerShdw>
                </a:effectLst>
              </a:rPr>
              <a:t>publicitaires</a:t>
            </a:r>
          </a:p>
          <a:p>
            <a:pPr marL="0" indent="0">
              <a:buNone/>
            </a:pPr>
            <a:r>
              <a:rPr lang="fr-FR" sz="2400" dirty="0" smtClean="0"/>
              <a:t>           Les </a:t>
            </a:r>
            <a:r>
              <a:rPr lang="fr-FR" sz="2400" b="1" dirty="0"/>
              <a:t>frais </a:t>
            </a:r>
            <a:r>
              <a:rPr lang="fr-FR" sz="2400" b="1" dirty="0" smtClean="0"/>
              <a:t> </a:t>
            </a:r>
            <a:r>
              <a:rPr lang="fr-FR" sz="2400" dirty="0"/>
              <a:t>engagés ou supportés pour </a:t>
            </a:r>
            <a:r>
              <a:rPr lang="fr-FR" sz="2400" dirty="0" smtClean="0"/>
              <a:t> </a:t>
            </a:r>
            <a:r>
              <a:rPr lang="fr-FR" sz="2400" dirty="0"/>
              <a:t>les cadeaux publicitaires d’une valeur unitaire maximale de </a:t>
            </a:r>
            <a:r>
              <a:rPr lang="fr-FR" sz="2400" dirty="0" smtClean="0"/>
              <a:t>100DH et qui ont pour objet      	la raison sociale, le nom ou le sigle, la marque et les produits de l’entreprise</a:t>
            </a:r>
            <a:endParaRPr lang="fr-FR" sz="2400" dirty="0"/>
          </a:p>
          <a:p>
            <a:r>
              <a:rPr lang="fr-FR" sz="2400" b="1" u="sng" dirty="0" smtClean="0"/>
              <a:t>Les dons</a:t>
            </a:r>
          </a:p>
          <a:p>
            <a:pPr marL="0" indent="0">
              <a:buNone/>
            </a:pPr>
            <a:r>
              <a:rPr lang="fr-FR" sz="2400" dirty="0" smtClean="0"/>
              <a:t>          La </a:t>
            </a:r>
            <a:r>
              <a:rPr lang="fr-FR" sz="2400" dirty="0"/>
              <a:t>valeur comptable des </a:t>
            </a:r>
            <a:r>
              <a:rPr lang="fr-FR" sz="2400" b="1" dirty="0"/>
              <a:t>dons en argent et en nature</a:t>
            </a:r>
            <a:r>
              <a:rPr lang="fr-FR" sz="2400" dirty="0"/>
              <a:t> octroyés aux personnes morales limitativement énumérées par la loi ( voir cours sur </a:t>
            </a:r>
            <a:r>
              <a:rPr lang="fr-FR" sz="2400" dirty="0" smtClean="0"/>
              <a:t> 	la </a:t>
            </a:r>
            <a:r>
              <a:rPr lang="fr-FR" sz="2400" dirty="0"/>
              <a:t>TVA pour la liste de ces personnes morales )</a:t>
            </a:r>
          </a:p>
          <a:p>
            <a:endParaRPr lang="fr-FR" dirty="0" smtClean="0"/>
          </a:p>
          <a:p>
            <a:endParaRPr lang="fr-FR" dirty="0" smtClean="0"/>
          </a:p>
          <a:p>
            <a:endParaRPr lang="fr-FR" dirty="0" smtClean="0"/>
          </a:p>
        </p:txBody>
      </p:sp>
    </p:spTree>
    <p:extLst>
      <p:ext uri="{BB962C8B-B14F-4D97-AF65-F5344CB8AC3E}">
        <p14:creationId xmlns:p14="http://schemas.microsoft.com/office/powerpoint/2010/main" val="1572418537"/>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LES CHARGES DEDUCTIBLES </a:t>
            </a:r>
            <a:br>
              <a:rPr lang="fr-FR" dirty="0"/>
            </a:br>
            <a:r>
              <a:rPr lang="fr-FR" dirty="0"/>
              <a:t>                 LES CHARGES D’EXPLOITATION</a:t>
            </a:r>
          </a:p>
        </p:txBody>
      </p:sp>
      <p:sp>
        <p:nvSpPr>
          <p:cNvPr id="3" name="Espace réservé du contenu 2"/>
          <p:cNvSpPr>
            <a:spLocks noGrp="1"/>
          </p:cNvSpPr>
          <p:nvPr>
            <p:ph idx="1"/>
          </p:nvPr>
        </p:nvSpPr>
        <p:spPr/>
        <p:txBody>
          <a:bodyPr>
            <a:normAutofit lnSpcReduction="10000"/>
          </a:bodyPr>
          <a:lstStyle/>
          <a:p>
            <a:r>
              <a:rPr lang="fr-FR" sz="2200" b="1" u="sng" dirty="0"/>
              <a:t>Les impôts et </a:t>
            </a:r>
            <a:r>
              <a:rPr lang="fr-FR" sz="2200" b="1" u="sng" dirty="0" smtClean="0"/>
              <a:t>taxes</a:t>
            </a:r>
          </a:p>
          <a:p>
            <a:pPr marL="0" indent="0" algn="just">
              <a:buNone/>
            </a:pPr>
            <a:r>
              <a:rPr lang="fr-FR" sz="2200" dirty="0" smtClean="0"/>
              <a:t>         Les </a:t>
            </a:r>
            <a:r>
              <a:rPr lang="fr-FR" sz="2200" dirty="0"/>
              <a:t>impôts et taxes à la charge de l’entreprise y compris les cotisations </a:t>
            </a:r>
            <a:r>
              <a:rPr lang="fr-FR" sz="2200" dirty="0" smtClean="0"/>
              <a:t>	supplémentaires </a:t>
            </a:r>
            <a:r>
              <a:rPr lang="fr-FR" sz="2200" dirty="0"/>
              <a:t>émises au cours de l’exercice, excepté l’IR;</a:t>
            </a:r>
          </a:p>
          <a:p>
            <a:r>
              <a:rPr lang="fr-FR" sz="2200" b="1" u="sng" dirty="0" smtClean="0"/>
              <a:t>Les </a:t>
            </a:r>
            <a:r>
              <a:rPr lang="fr-FR" sz="2200" b="1" u="sng" dirty="0"/>
              <a:t>charges de </a:t>
            </a:r>
            <a:r>
              <a:rPr lang="fr-FR" sz="2200" b="1" u="sng" dirty="0" smtClean="0"/>
              <a:t>personnel</a:t>
            </a:r>
          </a:p>
          <a:p>
            <a:pPr marL="0" indent="0" algn="just">
              <a:buNone/>
            </a:pPr>
            <a:r>
              <a:rPr lang="fr-FR" sz="2200" dirty="0" smtClean="0"/>
              <a:t>          Les </a:t>
            </a:r>
            <a:r>
              <a:rPr lang="fr-FR" sz="2200" b="1" dirty="0"/>
              <a:t>frais de personnel </a:t>
            </a:r>
            <a:r>
              <a:rPr lang="fr-FR" sz="2200" dirty="0"/>
              <a:t>et de </a:t>
            </a:r>
            <a:r>
              <a:rPr lang="fr-FR" sz="2200" b="1" dirty="0"/>
              <a:t>main d’œuvre </a:t>
            </a:r>
            <a:r>
              <a:rPr lang="fr-FR" sz="2200" dirty="0"/>
              <a:t>et les </a:t>
            </a:r>
            <a:r>
              <a:rPr lang="fr-FR" sz="2200" b="1" dirty="0"/>
              <a:t>charges sociales </a:t>
            </a:r>
            <a:r>
              <a:rPr lang="fr-FR" sz="2200" dirty="0"/>
              <a:t>y </a:t>
            </a:r>
            <a:r>
              <a:rPr lang="fr-FR" sz="2200" dirty="0" smtClean="0"/>
              <a:t>	afférentes</a:t>
            </a:r>
            <a:r>
              <a:rPr lang="fr-FR" sz="2200" dirty="0"/>
              <a:t>, y compris l’aide au logement, les </a:t>
            </a:r>
            <a:r>
              <a:rPr lang="fr-FR" sz="2200" b="1" dirty="0"/>
              <a:t>indemnités</a:t>
            </a:r>
            <a:r>
              <a:rPr lang="fr-FR" sz="2200" dirty="0"/>
              <a:t> de représentation </a:t>
            </a:r>
            <a:r>
              <a:rPr lang="fr-FR" sz="2200" dirty="0" smtClean="0"/>
              <a:t>	et </a:t>
            </a:r>
            <a:r>
              <a:rPr lang="fr-FR" sz="2200" dirty="0"/>
              <a:t>les autres </a:t>
            </a:r>
            <a:r>
              <a:rPr lang="fr-FR" sz="2200" b="1" dirty="0"/>
              <a:t>avantages en argent ou en nature </a:t>
            </a:r>
            <a:r>
              <a:rPr lang="fr-FR" sz="2200" dirty="0"/>
              <a:t>accordés aux employés du </a:t>
            </a:r>
            <a:r>
              <a:rPr lang="fr-FR" sz="2200" dirty="0" smtClean="0"/>
              <a:t>contribuable</a:t>
            </a:r>
            <a:r>
              <a:rPr lang="fr-FR" sz="2200" dirty="0"/>
              <a:t>;</a:t>
            </a:r>
          </a:p>
          <a:p>
            <a:pPr algn="just"/>
            <a:r>
              <a:rPr lang="fr-FR" sz="2200" b="1" u="sng" dirty="0" smtClean="0"/>
              <a:t>Tout  autre charge d’exploitation</a:t>
            </a:r>
            <a:endParaRPr lang="fr-FR" sz="2200" b="1" u="sng" dirty="0"/>
          </a:p>
          <a:p>
            <a:endParaRPr lang="fr-FR" dirty="0"/>
          </a:p>
        </p:txBody>
      </p:sp>
    </p:spTree>
    <p:extLst>
      <p:ext uri="{BB962C8B-B14F-4D97-AF65-F5344CB8AC3E}">
        <p14:creationId xmlns:p14="http://schemas.microsoft.com/office/powerpoint/2010/main" val="221203061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LES CHARGES </a:t>
            </a:r>
            <a:r>
              <a:rPr lang="fr-FR" dirty="0" smtClean="0"/>
              <a:t>DEDUCTIBLES</a:t>
            </a:r>
            <a:br>
              <a:rPr lang="fr-FR" dirty="0" smtClean="0"/>
            </a:br>
            <a:r>
              <a:rPr lang="fr-FR" dirty="0" smtClean="0"/>
              <a:t>              </a:t>
            </a:r>
            <a:r>
              <a:rPr lang="fr-FR" dirty="0"/>
              <a:t>LES CHARGES </a:t>
            </a:r>
            <a:r>
              <a:rPr lang="fr-FR" dirty="0" smtClean="0"/>
              <a:t>D’EXPLOITATION</a:t>
            </a:r>
            <a:r>
              <a:rPr lang="fr-FR" dirty="0"/>
              <a:t/>
            </a:r>
            <a:br>
              <a:rPr lang="fr-FR" dirty="0"/>
            </a:br>
            <a:endParaRPr lang="fr-FR" dirty="0"/>
          </a:p>
        </p:txBody>
      </p:sp>
      <p:sp>
        <p:nvSpPr>
          <p:cNvPr id="3" name="Espace réservé du contenu 2"/>
          <p:cNvSpPr>
            <a:spLocks noGrp="1"/>
          </p:cNvSpPr>
          <p:nvPr>
            <p:ph idx="1"/>
          </p:nvPr>
        </p:nvSpPr>
        <p:spPr/>
        <p:txBody>
          <a:bodyPr/>
          <a:lstStyle/>
          <a:p>
            <a:r>
              <a:rPr lang="fr-FR" sz="2400" b="1" u="sng" dirty="0"/>
              <a:t>Les dotations </a:t>
            </a:r>
            <a:r>
              <a:rPr lang="fr-FR" sz="2400" b="1" u="sng" dirty="0" smtClean="0"/>
              <a:t>d’exploitation</a:t>
            </a:r>
          </a:p>
          <a:p>
            <a:endParaRPr lang="fr-FR" sz="2400" b="1" u="sng" dirty="0"/>
          </a:p>
          <a:p>
            <a:pPr marL="0" indent="0">
              <a:buNone/>
            </a:pPr>
            <a:r>
              <a:rPr lang="fr-FR" dirty="0" smtClean="0"/>
              <a:t>          </a:t>
            </a:r>
            <a:r>
              <a:rPr lang="fr-FR" sz="2000" dirty="0" smtClean="0"/>
              <a:t>Elles se composent de </a:t>
            </a:r>
            <a:r>
              <a:rPr lang="fr-FR" sz="2000" b="1" dirty="0" smtClean="0"/>
              <a:t>deux types </a:t>
            </a:r>
            <a:r>
              <a:rPr lang="fr-FR" sz="2000" dirty="0" smtClean="0"/>
              <a:t>de dotations:</a:t>
            </a:r>
          </a:p>
          <a:p>
            <a:pPr marL="0" indent="0">
              <a:buNone/>
            </a:pPr>
            <a:endParaRPr lang="fr-FR" sz="2000" dirty="0" smtClean="0"/>
          </a:p>
          <a:p>
            <a:pPr algn="ctr">
              <a:buFont typeface="Wingdings" panose="05000000000000000000" pitchFamily="2" charset="2"/>
              <a:buChar char="§"/>
            </a:pPr>
            <a:r>
              <a:rPr lang="fr-FR" sz="2400" dirty="0" smtClean="0"/>
              <a:t>   Les dotations aux amortissements</a:t>
            </a:r>
          </a:p>
          <a:p>
            <a:pPr algn="ctr">
              <a:buFont typeface="Wingdings" panose="05000000000000000000" pitchFamily="2" charset="2"/>
              <a:buChar char="§"/>
            </a:pPr>
            <a:r>
              <a:rPr lang="fr-FR" sz="2400" dirty="0" smtClean="0"/>
              <a:t>      Les dotations aux provisions</a:t>
            </a:r>
            <a:endParaRPr lang="fr-FR" sz="2400" dirty="0"/>
          </a:p>
        </p:txBody>
      </p:sp>
    </p:spTree>
    <p:extLst>
      <p:ext uri="{BB962C8B-B14F-4D97-AF65-F5344CB8AC3E}">
        <p14:creationId xmlns:p14="http://schemas.microsoft.com/office/powerpoint/2010/main" val="24907245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CHARGES DEDUCTIBLES</a:t>
            </a:r>
            <a:br>
              <a:rPr lang="fr-FR" dirty="0" smtClean="0"/>
            </a:br>
            <a:r>
              <a:rPr lang="fr-FR" dirty="0" smtClean="0"/>
              <a:t>               LES CHARGES D’EXPLOITATION</a:t>
            </a:r>
            <a:endParaRPr lang="fr-FR" dirty="0"/>
          </a:p>
        </p:txBody>
      </p:sp>
      <p:sp>
        <p:nvSpPr>
          <p:cNvPr id="3" name="Espace réservé du contenu 2"/>
          <p:cNvSpPr>
            <a:spLocks noGrp="1"/>
          </p:cNvSpPr>
          <p:nvPr>
            <p:ph sz="quarter" idx="1"/>
          </p:nvPr>
        </p:nvSpPr>
        <p:spPr/>
        <p:txBody>
          <a:bodyPr>
            <a:normAutofit/>
          </a:bodyPr>
          <a:lstStyle/>
          <a:p>
            <a:endParaRPr lang="fr-FR" dirty="0" smtClean="0"/>
          </a:p>
          <a:p>
            <a:r>
              <a:rPr lang="fr-FR" sz="2400" b="1" u="sng" dirty="0"/>
              <a:t>Les dotations aux amortissements</a:t>
            </a:r>
          </a:p>
          <a:p>
            <a:pPr marL="457200" lvl="1" indent="0" algn="just">
              <a:buNone/>
            </a:pPr>
            <a:r>
              <a:rPr lang="fr-FR" sz="1800" b="1" dirty="0" smtClean="0"/>
              <a:t>1.</a:t>
            </a:r>
            <a:r>
              <a:rPr lang="fr-FR" sz="1800" dirty="0" smtClean="0"/>
              <a:t> Les </a:t>
            </a:r>
            <a:r>
              <a:rPr lang="fr-FR" sz="1800" b="1" dirty="0" smtClean="0"/>
              <a:t>immobilisations en non valeur </a:t>
            </a:r>
            <a:r>
              <a:rPr lang="fr-FR" sz="1800" dirty="0" smtClean="0"/>
              <a:t>ou frais d’acquisition des immobilisations sont des </a:t>
            </a:r>
            <a:r>
              <a:rPr lang="fr-FR" sz="1800" b="1" dirty="0" smtClean="0"/>
              <a:t>actifs </a:t>
            </a:r>
            <a:r>
              <a:rPr lang="fr-FR" sz="1800" b="1" u="sng" dirty="0" smtClean="0"/>
              <a:t>incorporels</a:t>
            </a:r>
            <a:r>
              <a:rPr lang="fr-FR" sz="1800" b="1" dirty="0" smtClean="0"/>
              <a:t> </a:t>
            </a:r>
            <a:r>
              <a:rPr lang="fr-FR" sz="1800" dirty="0" smtClean="0"/>
              <a:t>enregistrés dans les immobilisations comptable d’une entreprise. Il s’agit des charges qui ont contribué à la création ou à la croissance de l’entreprise et qui vont normalement profiter aux exercices </a:t>
            </a:r>
            <a:r>
              <a:rPr lang="fr-FR" sz="1800" b="1" dirty="0" smtClean="0"/>
              <a:t>ultérieurs</a:t>
            </a:r>
            <a:r>
              <a:rPr lang="fr-FR" sz="1800" dirty="0" smtClean="0"/>
              <a:t>. Elles n’ont aucune valeur de revente à des tiers. Elles doivent être amorties à </a:t>
            </a:r>
            <a:r>
              <a:rPr lang="fr-FR" sz="1800" dirty="0"/>
              <a:t>taux constant sur 5 ans, à partir du 1</a:t>
            </a:r>
            <a:r>
              <a:rPr lang="fr-FR" sz="1800" baseline="30000" dirty="0"/>
              <a:t>er</a:t>
            </a:r>
            <a:r>
              <a:rPr lang="fr-FR" sz="1800" dirty="0"/>
              <a:t> exercice de leur </a:t>
            </a:r>
            <a:r>
              <a:rPr lang="fr-FR" sz="1800" dirty="0" smtClean="0"/>
              <a:t>constatation.</a:t>
            </a:r>
          </a:p>
          <a:p>
            <a:pPr marL="0" indent="0" algn="just">
              <a:buNone/>
            </a:pPr>
            <a:r>
              <a:rPr lang="fr-FR" dirty="0" smtClean="0"/>
              <a:t> </a:t>
            </a:r>
            <a:r>
              <a:rPr lang="fr-FR" b="1" dirty="0" smtClean="0"/>
              <a:t>Exemples</a:t>
            </a:r>
            <a:r>
              <a:rPr lang="fr-FR" dirty="0" smtClean="0"/>
              <a:t> : Les frais d’établissement, frais de prospection et d’étude de marché…… que l’entreprise  peut imputer sur le ou les premiers exercices.</a:t>
            </a:r>
          </a:p>
        </p:txBody>
      </p:sp>
    </p:spTree>
    <p:extLst>
      <p:ext uri="{BB962C8B-B14F-4D97-AF65-F5344CB8AC3E}">
        <p14:creationId xmlns:p14="http://schemas.microsoft.com/office/powerpoint/2010/main" val="2512256811"/>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CHARGES DEDUCTIBLES</a:t>
            </a:r>
            <a:br>
              <a:rPr lang="fr-FR" dirty="0"/>
            </a:br>
            <a:r>
              <a:rPr lang="fr-FR" dirty="0"/>
              <a:t>               LES CHARGES D’EXPLOITATION</a:t>
            </a:r>
          </a:p>
        </p:txBody>
      </p:sp>
      <p:sp>
        <p:nvSpPr>
          <p:cNvPr id="3" name="Espace réservé du contenu 2"/>
          <p:cNvSpPr>
            <a:spLocks noGrp="1"/>
          </p:cNvSpPr>
          <p:nvPr>
            <p:ph sz="quarter" idx="1"/>
          </p:nvPr>
        </p:nvSpPr>
        <p:spPr>
          <a:xfrm>
            <a:off x="677334" y="2173289"/>
            <a:ext cx="8596668" cy="3880773"/>
          </a:xfrm>
        </p:spPr>
        <p:txBody>
          <a:bodyPr>
            <a:normAutofit lnSpcReduction="10000"/>
          </a:bodyPr>
          <a:lstStyle/>
          <a:p>
            <a:r>
              <a:rPr lang="fr-FR" dirty="0" smtClean="0"/>
              <a:t>    </a:t>
            </a:r>
            <a:r>
              <a:rPr lang="fr-FR" sz="2800" b="1" u="sng" dirty="0"/>
              <a:t>Les dotations aux </a:t>
            </a:r>
            <a:r>
              <a:rPr lang="fr-FR" sz="2800" b="1" u="sng" dirty="0" smtClean="0"/>
              <a:t>amortissements (suite)</a:t>
            </a:r>
            <a:endParaRPr lang="fr-FR" sz="2800" b="1" u="sng" dirty="0"/>
          </a:p>
          <a:p>
            <a:endParaRPr lang="fr-FR" dirty="0" smtClean="0"/>
          </a:p>
          <a:p>
            <a:pPr marL="0" indent="0" algn="just">
              <a:buNone/>
            </a:pPr>
            <a:r>
              <a:rPr lang="fr-FR" b="1" dirty="0" smtClean="0"/>
              <a:t>       2</a:t>
            </a:r>
            <a:r>
              <a:rPr lang="fr-FR" sz="2400" b="1" dirty="0" smtClean="0"/>
              <a:t>. </a:t>
            </a:r>
            <a:r>
              <a:rPr lang="fr-FR" sz="2400" dirty="0" smtClean="0"/>
              <a:t>Les amortissements concernent les </a:t>
            </a:r>
            <a:r>
              <a:rPr lang="fr-FR" sz="2400" b="1" dirty="0" smtClean="0"/>
              <a:t>biens corporels</a:t>
            </a:r>
            <a:r>
              <a:rPr lang="fr-FR" sz="2400" dirty="0" smtClean="0"/>
              <a:t> et </a:t>
            </a:r>
            <a:r>
              <a:rPr lang="fr-FR" sz="2400" b="1" dirty="0" smtClean="0"/>
              <a:t>incorporels</a:t>
            </a:r>
            <a:r>
              <a:rPr lang="fr-FR" sz="2400" dirty="0" smtClean="0"/>
              <a:t> qui se </a:t>
            </a:r>
            <a:r>
              <a:rPr lang="fr-FR" sz="2400" u="sng" dirty="0" smtClean="0"/>
              <a:t>déprécient</a:t>
            </a:r>
            <a:r>
              <a:rPr lang="fr-FR" sz="2400" dirty="0" smtClean="0"/>
              <a:t> par le temps ou par l’usage. Cet amortissement est déductible à partir de la </a:t>
            </a:r>
            <a:r>
              <a:rPr lang="fr-FR" sz="2400" u="sng" dirty="0" smtClean="0"/>
              <a:t>date d’acquisition des biens</a:t>
            </a:r>
            <a:r>
              <a:rPr lang="fr-FR" sz="2400" dirty="0" smtClean="0"/>
              <a:t>.  L’amortissement se calcule sur la </a:t>
            </a:r>
            <a:r>
              <a:rPr lang="fr-FR" sz="2400" u="sng" dirty="0" smtClean="0"/>
              <a:t>valeur d’origine HT </a:t>
            </a:r>
            <a:r>
              <a:rPr lang="fr-FR" sz="2400" dirty="0" smtClean="0"/>
              <a:t>(hors taxe) telle qu’elle est inscrite à l’actif. La déduction est effectuée dans la limite des taux admis d’après les usages de chaque profession, industrie ou branche d’activité.</a:t>
            </a:r>
            <a:endParaRPr lang="fr-FR" sz="2400" dirty="0"/>
          </a:p>
        </p:txBody>
      </p:sp>
    </p:spTree>
    <p:extLst>
      <p:ext uri="{BB962C8B-B14F-4D97-AF65-F5344CB8AC3E}">
        <p14:creationId xmlns:p14="http://schemas.microsoft.com/office/powerpoint/2010/main" val="3364402587"/>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CHARGES DEDUCTIBLES </a:t>
            </a:r>
            <a:r>
              <a:rPr lang="fr-FR" dirty="0"/>
              <a:t/>
            </a:r>
            <a:br>
              <a:rPr lang="fr-FR" dirty="0"/>
            </a:br>
            <a:r>
              <a:rPr lang="fr-FR" dirty="0" smtClean="0"/>
              <a:t>               LES CHARGES D’EXPLOITATION</a:t>
            </a:r>
            <a:endParaRPr lang="fr-FR" dirty="0"/>
          </a:p>
        </p:txBody>
      </p:sp>
      <p:sp>
        <p:nvSpPr>
          <p:cNvPr id="3" name="Espace réservé du contenu 2"/>
          <p:cNvSpPr>
            <a:spLocks noGrp="1"/>
          </p:cNvSpPr>
          <p:nvPr>
            <p:ph sz="quarter" idx="1"/>
          </p:nvPr>
        </p:nvSpPr>
        <p:spPr/>
        <p:txBody>
          <a:bodyPr>
            <a:normAutofit/>
          </a:bodyPr>
          <a:lstStyle/>
          <a:p>
            <a:r>
              <a:rPr lang="fr-FR" sz="2800" b="1" dirty="0"/>
              <a:t>      </a:t>
            </a:r>
            <a:r>
              <a:rPr lang="fr-FR" sz="2800" b="1" u="sng" dirty="0"/>
              <a:t>Dotations aux amortissements </a:t>
            </a:r>
            <a:r>
              <a:rPr lang="fr-FR" dirty="0" smtClean="0"/>
              <a:t>(suite)</a:t>
            </a:r>
          </a:p>
          <a:p>
            <a:pPr marL="0" indent="0" algn="just">
              <a:buNone/>
            </a:pPr>
            <a:r>
              <a:rPr lang="fr-FR" dirty="0" smtClean="0"/>
              <a:t>         </a:t>
            </a:r>
            <a:r>
              <a:rPr lang="fr-FR" sz="2400" dirty="0" smtClean="0"/>
              <a:t>L’amortissement de véhicules de transport de personnes. Le taux d’amortissement ne peut être inférieur à 20% par an et la valeur totale TTC fiscalement déductible ne peut être supérieure à 300 000DH, répartie sur 5 ans à parts égales dans les conditions précisées à l’article 10-F-1° du CGI </a:t>
            </a:r>
          </a:p>
          <a:p>
            <a:pPr marL="0" indent="0" algn="just">
              <a:buNone/>
            </a:pPr>
            <a:r>
              <a:rPr lang="fr-FR" sz="2400" dirty="0" smtClean="0"/>
              <a:t>       </a:t>
            </a:r>
            <a:endParaRPr lang="fr-FR" sz="2400" dirty="0"/>
          </a:p>
        </p:txBody>
      </p:sp>
    </p:spTree>
    <p:extLst>
      <p:ext uri="{BB962C8B-B14F-4D97-AF65-F5344CB8AC3E}">
        <p14:creationId xmlns:p14="http://schemas.microsoft.com/office/powerpoint/2010/main" val="1206888401"/>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CHARGES DEDUCTIBLES </a:t>
            </a:r>
            <a:r>
              <a:rPr lang="fr-FR" dirty="0"/>
              <a:t/>
            </a:r>
            <a:br>
              <a:rPr lang="fr-FR" dirty="0"/>
            </a:br>
            <a:r>
              <a:rPr lang="fr-FR" dirty="0" smtClean="0"/>
              <a:t>                LES CHARGES D’EXPLOITATION</a:t>
            </a:r>
            <a:endParaRPr lang="fr-FR" dirty="0"/>
          </a:p>
        </p:txBody>
      </p:sp>
      <p:sp>
        <p:nvSpPr>
          <p:cNvPr id="3" name="Espace réservé du contenu 2"/>
          <p:cNvSpPr>
            <a:spLocks noGrp="1"/>
          </p:cNvSpPr>
          <p:nvPr>
            <p:ph sz="quarter" idx="1"/>
          </p:nvPr>
        </p:nvSpPr>
        <p:spPr/>
        <p:txBody>
          <a:bodyPr/>
          <a:lstStyle/>
          <a:p>
            <a:pPr algn="just"/>
            <a:r>
              <a:rPr lang="fr-FR" sz="2800" b="1" u="sng" dirty="0" smtClean="0"/>
              <a:t>Les dotations aux </a:t>
            </a:r>
            <a:r>
              <a:rPr lang="fr-FR" sz="2800" b="1" u="sng" dirty="0" smtClean="0"/>
              <a:t>provisions</a:t>
            </a:r>
            <a:endParaRPr lang="fr-FR" sz="2800" b="1" u="sng" dirty="0" smtClean="0"/>
          </a:p>
          <a:p>
            <a:pPr algn="just">
              <a:buNone/>
            </a:pPr>
            <a:r>
              <a:rPr lang="fr-FR" sz="2000" dirty="0" smtClean="0"/>
              <a:t>   Les provisions constituées en vue de faire face soit à la </a:t>
            </a:r>
            <a:r>
              <a:rPr lang="fr-FR" sz="1937" b="1" dirty="0" smtClean="0"/>
              <a:t>dépréciation</a:t>
            </a:r>
            <a:r>
              <a:rPr lang="fr-FR" sz="2000" dirty="0" smtClean="0"/>
              <a:t> des éléments de l’actif, soit à des </a:t>
            </a:r>
            <a:r>
              <a:rPr lang="fr-FR" sz="2000" b="1" dirty="0" smtClean="0"/>
              <a:t>charges </a:t>
            </a:r>
            <a:r>
              <a:rPr lang="fr-FR" sz="2000" dirty="0" smtClean="0"/>
              <a:t>ou des </a:t>
            </a:r>
            <a:r>
              <a:rPr lang="fr-FR" sz="2000" b="1" dirty="0" smtClean="0"/>
              <a:t>pertes</a:t>
            </a:r>
            <a:r>
              <a:rPr lang="fr-FR" sz="2000" dirty="0" smtClean="0"/>
              <a:t> non encore réalisées et que des évènements en cours </a:t>
            </a:r>
            <a:r>
              <a:rPr lang="fr-FR" sz="2000" b="1" dirty="0" smtClean="0"/>
              <a:t>rendent probables</a:t>
            </a:r>
            <a:r>
              <a:rPr lang="fr-FR" sz="2000" dirty="0" smtClean="0"/>
              <a:t>. Les charges et les pertes doivent être </a:t>
            </a:r>
            <a:r>
              <a:rPr lang="fr-FR" sz="2000" b="1" dirty="0" smtClean="0"/>
              <a:t>nettement précisées </a:t>
            </a:r>
            <a:r>
              <a:rPr lang="fr-FR" sz="2000" dirty="0" smtClean="0"/>
              <a:t>quant à leur </a:t>
            </a:r>
            <a:r>
              <a:rPr lang="fr-FR" sz="2000" b="1" dirty="0" smtClean="0"/>
              <a:t>nature</a:t>
            </a:r>
            <a:r>
              <a:rPr lang="fr-FR" sz="2000" dirty="0" smtClean="0"/>
              <a:t> et susceptibles d’une </a:t>
            </a:r>
            <a:r>
              <a:rPr lang="fr-FR" sz="2000" b="1" dirty="0" smtClean="0"/>
              <a:t>évaluation approximative </a:t>
            </a:r>
            <a:r>
              <a:rPr lang="fr-FR" sz="2000" dirty="0" smtClean="0"/>
              <a:t>quant à leur montant;</a:t>
            </a:r>
          </a:p>
          <a:p>
            <a:pPr algn="just">
              <a:buNone/>
            </a:pPr>
            <a:r>
              <a:rPr lang="fr-FR" sz="2000" dirty="0" smtClean="0"/>
              <a:t>     Si ces provisions reçoivent en tout ou en partie, un emploi </a:t>
            </a:r>
            <a:r>
              <a:rPr lang="fr-FR" sz="2000" b="1" dirty="0" smtClean="0"/>
              <a:t>non</a:t>
            </a:r>
            <a:r>
              <a:rPr lang="fr-FR" sz="2000" dirty="0" smtClean="0"/>
              <a:t> </a:t>
            </a:r>
            <a:r>
              <a:rPr lang="fr-FR" sz="2000" b="1" dirty="0" smtClean="0"/>
              <a:t>conforme</a:t>
            </a:r>
            <a:r>
              <a:rPr lang="fr-FR" sz="2000" dirty="0" smtClean="0"/>
              <a:t> à leur destination ou deviennent </a:t>
            </a:r>
            <a:r>
              <a:rPr lang="fr-FR" sz="2000" b="1" dirty="0" smtClean="0"/>
              <a:t>sans objet </a:t>
            </a:r>
            <a:r>
              <a:rPr lang="fr-FR" sz="2000" dirty="0" smtClean="0"/>
              <a:t>ou si elles sont </a:t>
            </a:r>
            <a:r>
              <a:rPr lang="fr-FR" sz="2000" b="1" dirty="0" smtClean="0"/>
              <a:t>irrégulièrement</a:t>
            </a:r>
            <a:r>
              <a:rPr lang="fr-FR" sz="2000" dirty="0" smtClean="0"/>
              <a:t> constatées, elles sont rapportées aux résultats dudit exercice</a:t>
            </a:r>
          </a:p>
          <a:p>
            <a:pPr algn="just">
              <a:buNone/>
            </a:pPr>
            <a:endParaRPr lang="fr-FR" sz="2000" dirty="0" smtClean="0"/>
          </a:p>
          <a:p>
            <a:pPr algn="just">
              <a:buNone/>
            </a:pPr>
            <a:endParaRPr lang="fr-FR" dirty="0"/>
          </a:p>
        </p:txBody>
      </p:sp>
    </p:spTree>
    <p:extLst>
      <p:ext uri="{BB962C8B-B14F-4D97-AF65-F5344CB8AC3E}">
        <p14:creationId xmlns:p14="http://schemas.microsoft.com/office/powerpoint/2010/main" val="3748652666"/>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CHARGES DEDUCTIBLES </a:t>
            </a:r>
            <a:r>
              <a:rPr lang="fr-FR" dirty="0"/>
              <a:t/>
            </a:r>
            <a:br>
              <a:rPr lang="fr-FR" dirty="0"/>
            </a:br>
            <a:r>
              <a:rPr lang="fr-FR" dirty="0" smtClean="0"/>
              <a:t>                    LES CHARGES FINANCIERES</a:t>
            </a:r>
            <a:endParaRPr lang="fr-FR" dirty="0"/>
          </a:p>
        </p:txBody>
      </p:sp>
      <p:sp>
        <p:nvSpPr>
          <p:cNvPr id="3" name="Espace réservé du contenu 2"/>
          <p:cNvSpPr>
            <a:spLocks noGrp="1"/>
          </p:cNvSpPr>
          <p:nvPr>
            <p:ph idx="1"/>
          </p:nvPr>
        </p:nvSpPr>
        <p:spPr/>
        <p:txBody>
          <a:bodyPr/>
          <a:lstStyle/>
          <a:p>
            <a:pPr marL="0" indent="0">
              <a:buNone/>
            </a:pPr>
            <a:r>
              <a:rPr lang="fr-FR" sz="2000" b="1" u="sng" dirty="0" smtClean="0"/>
              <a:t>Les charges financières se composent des charges suivantes</a:t>
            </a:r>
            <a:r>
              <a:rPr lang="fr-FR" sz="2000" dirty="0" smtClean="0"/>
              <a:t>:</a:t>
            </a:r>
          </a:p>
          <a:p>
            <a:endParaRPr lang="fr-FR" sz="2000" dirty="0"/>
          </a:p>
          <a:p>
            <a:r>
              <a:rPr lang="fr-FR" sz="2800" dirty="0" smtClean="0"/>
              <a:t>Les charges d’intérêts</a:t>
            </a:r>
          </a:p>
          <a:p>
            <a:r>
              <a:rPr lang="fr-FR" sz="2800" dirty="0" smtClean="0"/>
              <a:t>Les pertes de change</a:t>
            </a:r>
          </a:p>
          <a:p>
            <a:r>
              <a:rPr lang="fr-FR" sz="2800" dirty="0" smtClean="0"/>
              <a:t>Les autres charges financières</a:t>
            </a:r>
          </a:p>
          <a:p>
            <a:r>
              <a:rPr lang="fr-FR" sz="2800" dirty="0" smtClean="0"/>
              <a:t>Les dotations financières</a:t>
            </a:r>
            <a:endParaRPr lang="fr-FR" sz="2800" dirty="0"/>
          </a:p>
        </p:txBody>
      </p:sp>
    </p:spTree>
    <p:extLst>
      <p:ext uri="{BB962C8B-B14F-4D97-AF65-F5344CB8AC3E}">
        <p14:creationId xmlns:p14="http://schemas.microsoft.com/office/powerpoint/2010/main" val="394935799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CHARGES DEDUCTIBLES</a:t>
            </a:r>
            <a:br>
              <a:rPr lang="fr-FR" dirty="0" smtClean="0"/>
            </a:br>
            <a:r>
              <a:rPr lang="fr-FR" dirty="0"/>
              <a:t> </a:t>
            </a:r>
            <a:r>
              <a:rPr lang="fr-FR" dirty="0" smtClean="0"/>
              <a:t>                  LES CHARGES FINANCIERES </a:t>
            </a:r>
            <a:endParaRPr lang="fr-FR" dirty="0"/>
          </a:p>
        </p:txBody>
      </p:sp>
      <p:sp>
        <p:nvSpPr>
          <p:cNvPr id="3" name="Espace réservé du contenu 2"/>
          <p:cNvSpPr>
            <a:spLocks noGrp="1"/>
          </p:cNvSpPr>
          <p:nvPr>
            <p:ph sz="quarter" idx="1"/>
          </p:nvPr>
        </p:nvSpPr>
        <p:spPr>
          <a:xfrm>
            <a:off x="677334" y="2135189"/>
            <a:ext cx="8596668" cy="3880773"/>
          </a:xfrm>
        </p:spPr>
        <p:txBody>
          <a:bodyPr>
            <a:normAutofit fontScale="62500" lnSpcReduction="20000"/>
          </a:bodyPr>
          <a:lstStyle/>
          <a:p>
            <a:r>
              <a:rPr lang="fr-FR" sz="3800" b="1" u="sng" dirty="0" smtClean="0"/>
              <a:t>Les charges  d’intérêts</a:t>
            </a:r>
            <a:endParaRPr lang="fr-FR" sz="3800" dirty="0" smtClean="0"/>
          </a:p>
          <a:p>
            <a:pPr algn="just">
              <a:buFont typeface="Wingdings" panose="05000000000000000000" pitchFamily="2" charset="2"/>
              <a:buChar char="§"/>
            </a:pPr>
            <a:r>
              <a:rPr lang="fr-FR" sz="2800" dirty="0" smtClean="0"/>
              <a:t>Les </a:t>
            </a:r>
            <a:r>
              <a:rPr lang="fr-FR" sz="2800" b="1" dirty="0" smtClean="0"/>
              <a:t>agios bancaires </a:t>
            </a:r>
            <a:r>
              <a:rPr lang="fr-FR" sz="2800" dirty="0" smtClean="0"/>
              <a:t>et les </a:t>
            </a:r>
            <a:r>
              <a:rPr lang="fr-FR" sz="2800" b="1" dirty="0" smtClean="0"/>
              <a:t>intérêts</a:t>
            </a:r>
            <a:r>
              <a:rPr lang="fr-FR" sz="2800" dirty="0" smtClean="0"/>
              <a:t> payés à des tiers ou à des organismes agréés en rémunération d’opérations de crédits ou d’emprunts;</a:t>
            </a:r>
          </a:p>
          <a:p>
            <a:pPr algn="just">
              <a:buFont typeface="Wingdings" panose="05000000000000000000" pitchFamily="2" charset="2"/>
              <a:buChar char="§"/>
            </a:pPr>
            <a:r>
              <a:rPr lang="fr-FR" sz="2800" dirty="0" smtClean="0"/>
              <a:t> Les </a:t>
            </a:r>
            <a:r>
              <a:rPr lang="fr-FR" sz="2800" b="1" dirty="0" smtClean="0"/>
              <a:t>intérêts servis aux associés </a:t>
            </a:r>
            <a:r>
              <a:rPr lang="fr-FR" sz="2800" dirty="0" smtClean="0"/>
              <a:t>à la société, à raison des sommes avancées par eux à la société pour les besoins de l’exploitation;</a:t>
            </a:r>
          </a:p>
          <a:p>
            <a:pPr algn="just">
              <a:buFont typeface="Wingdings" panose="05000000000000000000" pitchFamily="2" charset="2"/>
              <a:buChar char="§"/>
            </a:pPr>
            <a:r>
              <a:rPr lang="fr-FR" sz="2800" dirty="0" smtClean="0"/>
              <a:t>Les </a:t>
            </a:r>
            <a:r>
              <a:rPr lang="fr-FR" sz="2800" dirty="0"/>
              <a:t>sommes payées au titre d’intérêts </a:t>
            </a:r>
            <a:r>
              <a:rPr lang="fr-FR" sz="2800" b="1" dirty="0"/>
              <a:t>des bons ou billets de caisse </a:t>
            </a:r>
            <a:r>
              <a:rPr lang="fr-FR" sz="2800" dirty="0"/>
              <a:t>ou de trésorerie sous trois conditions</a:t>
            </a:r>
            <a:r>
              <a:rPr lang="fr-FR" sz="2800" dirty="0" smtClean="0"/>
              <a:t>:</a:t>
            </a:r>
          </a:p>
          <a:p>
            <a:pPr marL="0" indent="0" algn="just">
              <a:buNone/>
            </a:pPr>
            <a:r>
              <a:rPr lang="fr-FR" sz="2800" dirty="0" smtClean="0"/>
              <a:t>                      1.  </a:t>
            </a:r>
            <a:r>
              <a:rPr lang="fr-FR" sz="2800" dirty="0"/>
              <a:t>Les fonds sont utilisés pour les besoins de </a:t>
            </a:r>
            <a:r>
              <a:rPr lang="fr-FR" sz="2800" dirty="0" smtClean="0"/>
              <a:t>l’exploitation</a:t>
            </a:r>
            <a:endParaRPr lang="fr-FR" sz="2800" dirty="0"/>
          </a:p>
          <a:p>
            <a:pPr marL="0" indent="0" algn="just">
              <a:buNone/>
            </a:pPr>
            <a:r>
              <a:rPr lang="fr-FR" sz="2800" dirty="0"/>
              <a:t>  </a:t>
            </a:r>
            <a:r>
              <a:rPr lang="fr-FR" sz="2800" dirty="0" smtClean="0"/>
              <a:t>                     2.      </a:t>
            </a:r>
            <a:r>
              <a:rPr lang="fr-FR" sz="2800" dirty="0"/>
              <a:t>Sont souscrits auprès d’un établissement bancaire</a:t>
            </a:r>
          </a:p>
          <a:p>
            <a:pPr marL="0" indent="0" algn="just">
              <a:buNone/>
            </a:pPr>
            <a:r>
              <a:rPr lang="fr-FR" sz="2800" dirty="0"/>
              <a:t> </a:t>
            </a:r>
            <a:r>
              <a:rPr lang="fr-FR" sz="2800" dirty="0" smtClean="0"/>
              <a:t>                       3. Le </a:t>
            </a:r>
            <a:r>
              <a:rPr lang="fr-FR" sz="2800" dirty="0"/>
              <a:t>contribuable joint à la déclaration du revenu global </a:t>
            </a:r>
            <a:r>
              <a:rPr lang="fr-FR" sz="2800" dirty="0" smtClean="0"/>
              <a:t>		imposable </a:t>
            </a:r>
            <a:r>
              <a:rPr lang="fr-FR" sz="2800" dirty="0"/>
              <a:t>annuel </a:t>
            </a:r>
            <a:r>
              <a:rPr lang="fr-FR" sz="2800" dirty="0" smtClean="0"/>
              <a:t> 	la </a:t>
            </a:r>
            <a:r>
              <a:rPr lang="fr-FR" sz="2800" dirty="0"/>
              <a:t>liste des bénéficiaires et tous les renseignements </a:t>
            </a:r>
            <a:r>
              <a:rPr lang="fr-FR" sz="2800" dirty="0" smtClean="0"/>
              <a:t>		requis.</a:t>
            </a:r>
            <a:endParaRPr lang="fr-FR" sz="2800" dirty="0"/>
          </a:p>
        </p:txBody>
      </p:sp>
    </p:spTree>
    <p:extLst>
      <p:ext uri="{BB962C8B-B14F-4D97-AF65-F5344CB8AC3E}">
        <p14:creationId xmlns:p14="http://schemas.microsoft.com/office/powerpoint/2010/main" val="11538644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PERIODE D’IMPOSITION</a:t>
            </a:r>
            <a:endParaRPr lang="fr-FR" dirty="0"/>
          </a:p>
        </p:txBody>
      </p:sp>
      <p:sp>
        <p:nvSpPr>
          <p:cNvPr id="3" name="Espace réservé du contenu 2"/>
          <p:cNvSpPr>
            <a:spLocks noGrp="1"/>
          </p:cNvSpPr>
          <p:nvPr>
            <p:ph idx="1"/>
          </p:nvPr>
        </p:nvSpPr>
        <p:spPr/>
        <p:txBody>
          <a:bodyPr/>
          <a:lstStyle/>
          <a:p>
            <a:endParaRPr lang="fr-FR" dirty="0" smtClean="0"/>
          </a:p>
          <a:p>
            <a:endParaRPr lang="fr-FR" dirty="0" smtClean="0"/>
          </a:p>
          <a:p>
            <a:pPr algn="just">
              <a:buNone/>
            </a:pPr>
            <a:r>
              <a:rPr lang="fr-FR" dirty="0" smtClean="0"/>
              <a:t>    L’impôt est établi chaque année d’après le revenu global acquis par le contribuable au cours de l’année précédente</a:t>
            </a:r>
            <a:endParaRPr lang="fr-FR" dirty="0"/>
          </a:p>
        </p:txBody>
      </p:sp>
    </p:spTree>
    <p:extLst>
      <p:ext uri="{BB962C8B-B14F-4D97-AF65-F5344CB8AC3E}">
        <p14:creationId xmlns:p14="http://schemas.microsoft.com/office/powerpoint/2010/main" val="3657541341"/>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CHARGES DEDUCTIBLES</a:t>
            </a:r>
            <a:br>
              <a:rPr lang="fr-FR" dirty="0" smtClean="0"/>
            </a:br>
            <a:r>
              <a:rPr lang="fr-FR" dirty="0"/>
              <a:t> </a:t>
            </a:r>
            <a:r>
              <a:rPr lang="fr-FR" dirty="0" smtClean="0"/>
              <a:t>                   LES CHARGES FINANCIERES </a:t>
            </a:r>
            <a:endParaRPr lang="fr-FR" dirty="0"/>
          </a:p>
        </p:txBody>
      </p:sp>
      <p:sp>
        <p:nvSpPr>
          <p:cNvPr id="3" name="Espace réservé du contenu 2"/>
          <p:cNvSpPr>
            <a:spLocks noGrp="1"/>
          </p:cNvSpPr>
          <p:nvPr>
            <p:ph sz="quarter" idx="1"/>
          </p:nvPr>
        </p:nvSpPr>
        <p:spPr/>
        <p:txBody>
          <a:bodyPr>
            <a:normAutofit/>
          </a:bodyPr>
          <a:lstStyle/>
          <a:p>
            <a:r>
              <a:rPr lang="fr-FR" sz="2400" b="1" dirty="0" smtClean="0"/>
              <a:t>  </a:t>
            </a:r>
            <a:r>
              <a:rPr lang="fr-FR" sz="2800" b="1" u="sng" dirty="0" smtClean="0"/>
              <a:t>Les pertes de </a:t>
            </a:r>
            <a:r>
              <a:rPr lang="fr-FR" sz="2800" b="1" u="sng" dirty="0" smtClean="0"/>
              <a:t>change</a:t>
            </a:r>
          </a:p>
          <a:p>
            <a:pPr algn="just">
              <a:buFont typeface="Wingdings" panose="05000000000000000000" pitchFamily="2" charset="2"/>
              <a:buChar char="§"/>
            </a:pPr>
            <a:r>
              <a:rPr lang="fr-FR" sz="2800" dirty="0" smtClean="0"/>
              <a:t>Les </a:t>
            </a:r>
            <a:r>
              <a:rPr lang="fr-FR" sz="2800" dirty="0" smtClean="0"/>
              <a:t>dettes et les </a:t>
            </a:r>
            <a:r>
              <a:rPr lang="fr-FR" sz="2800" dirty="0" smtClean="0"/>
              <a:t>créances libellées en monnaies étrangères doivent être évaluées à la clôture de chaque exercice en fonction du dernier cours de change.</a:t>
            </a:r>
          </a:p>
          <a:p>
            <a:pPr algn="just">
              <a:buFont typeface="Wingdings" panose="05000000000000000000" pitchFamily="2" charset="2"/>
              <a:buChar char="§"/>
            </a:pPr>
            <a:r>
              <a:rPr lang="fr-FR" sz="2800" dirty="0" smtClean="0"/>
              <a:t>Les écarts  négatifs de conversion sont déductibles du résultat de l’exercice de leur constatation.</a:t>
            </a:r>
            <a:endParaRPr lang="fr-FR" sz="2800" dirty="0" smtClean="0"/>
          </a:p>
        </p:txBody>
      </p:sp>
    </p:spTree>
    <p:extLst>
      <p:ext uri="{BB962C8B-B14F-4D97-AF65-F5344CB8AC3E}">
        <p14:creationId xmlns:p14="http://schemas.microsoft.com/office/powerpoint/2010/main" val="1397082024"/>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580571"/>
            <a:ext cx="8596668" cy="1320800"/>
          </a:xfrm>
        </p:spPr>
        <p:txBody>
          <a:bodyPr>
            <a:normAutofit fontScale="90000"/>
          </a:bodyPr>
          <a:lstStyle/>
          <a:p>
            <a:r>
              <a:rPr lang="fr-FR" dirty="0" smtClean="0"/>
              <a:t>LES CHARGES </a:t>
            </a:r>
            <a:r>
              <a:rPr lang="fr-FR" dirty="0" smtClean="0"/>
              <a:t>DEDUCTIBLES </a:t>
            </a:r>
            <a:r>
              <a:rPr lang="fr-FR" dirty="0"/>
              <a:t/>
            </a:r>
            <a:br>
              <a:rPr lang="fr-FR" dirty="0"/>
            </a:br>
            <a:r>
              <a:rPr lang="fr-FR" dirty="0" smtClean="0"/>
              <a:t>                          LES CHARGES FINANCIERES</a:t>
            </a:r>
            <a:endParaRPr lang="fr-FR" dirty="0"/>
          </a:p>
        </p:txBody>
      </p:sp>
      <p:sp>
        <p:nvSpPr>
          <p:cNvPr id="3" name="Espace réservé du contenu 2"/>
          <p:cNvSpPr>
            <a:spLocks noGrp="1"/>
          </p:cNvSpPr>
          <p:nvPr>
            <p:ph sz="quarter" idx="1"/>
          </p:nvPr>
        </p:nvSpPr>
        <p:spPr/>
        <p:txBody>
          <a:bodyPr>
            <a:normAutofit lnSpcReduction="10000"/>
          </a:bodyPr>
          <a:lstStyle/>
          <a:p>
            <a:r>
              <a:rPr lang="fr-FR" sz="2400" b="1" u="sng" dirty="0" smtClean="0"/>
              <a:t>Les autres charges financières</a:t>
            </a:r>
            <a:endParaRPr lang="fr-FR" sz="2400" b="1" u="sng" dirty="0"/>
          </a:p>
          <a:p>
            <a:pPr algn="just">
              <a:buFont typeface="Wingdings" panose="05000000000000000000" pitchFamily="2" charset="2"/>
              <a:buChar char="§"/>
            </a:pPr>
            <a:r>
              <a:rPr lang="fr-FR" sz="2400" dirty="0" smtClean="0"/>
              <a:t> L’entreprise peut dans certains cas, vouloir encaisser rapidement une créance et recourir a </a:t>
            </a:r>
            <a:r>
              <a:rPr lang="fr-FR" sz="2400" b="1" u="sng" dirty="0" smtClean="0"/>
              <a:t>l’affacturage</a:t>
            </a:r>
            <a:r>
              <a:rPr lang="fr-FR" sz="2400" b="1" dirty="0" smtClean="0"/>
              <a:t> </a:t>
            </a:r>
            <a:r>
              <a:rPr lang="fr-FR" sz="2400" dirty="0" smtClean="0"/>
              <a:t>qui se matérialise par une convention dans laquelle l’entreprise transfère la créance commerciale à un </a:t>
            </a:r>
            <a:r>
              <a:rPr lang="fr-FR" sz="2400" b="1" u="sng" dirty="0" smtClean="0"/>
              <a:t>factor</a:t>
            </a:r>
            <a:r>
              <a:rPr lang="fr-FR" sz="2400" b="1" dirty="0" smtClean="0"/>
              <a:t> contre le règlement de leur montant sous déductions de </a:t>
            </a:r>
            <a:r>
              <a:rPr lang="fr-FR" sz="2400" b="1" u="sng" dirty="0" smtClean="0"/>
              <a:t>commissions</a:t>
            </a:r>
            <a:r>
              <a:rPr lang="fr-FR" sz="2400" b="1" dirty="0" smtClean="0"/>
              <a:t> et d’</a:t>
            </a:r>
            <a:r>
              <a:rPr lang="fr-FR" sz="2400" b="1" u="sng" dirty="0" smtClean="0"/>
              <a:t>agios</a:t>
            </a:r>
            <a:r>
              <a:rPr lang="fr-FR" sz="2400" b="1" dirty="0" smtClean="0"/>
              <a:t> versés au factor.</a:t>
            </a:r>
          </a:p>
          <a:p>
            <a:pPr marL="0" indent="0" algn="just">
              <a:buNone/>
            </a:pPr>
            <a:endParaRPr lang="fr-FR" sz="2400" b="1" dirty="0"/>
          </a:p>
          <a:p>
            <a:pPr algn="just">
              <a:buFont typeface="Wingdings" panose="05000000000000000000" pitchFamily="2" charset="2"/>
              <a:buChar char="§"/>
            </a:pPr>
            <a:r>
              <a:rPr lang="fr-FR" sz="2400" dirty="0" smtClean="0"/>
              <a:t>Ces commissions et agios versés sont considérés comme des charges financières déductibles</a:t>
            </a:r>
            <a:endParaRPr lang="fr-FR" sz="2400" dirty="0"/>
          </a:p>
        </p:txBody>
      </p:sp>
    </p:spTree>
    <p:extLst>
      <p:ext uri="{BB962C8B-B14F-4D97-AF65-F5344CB8AC3E}">
        <p14:creationId xmlns:p14="http://schemas.microsoft.com/office/powerpoint/2010/main" val="2328431175"/>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LES CHARGES DEDUCTIBLES </a:t>
            </a:r>
            <a:br>
              <a:rPr lang="fr-FR" dirty="0"/>
            </a:br>
            <a:r>
              <a:rPr lang="fr-FR" dirty="0"/>
              <a:t>                          LES CHARGES FINANCIERES</a:t>
            </a:r>
          </a:p>
        </p:txBody>
      </p:sp>
      <p:sp>
        <p:nvSpPr>
          <p:cNvPr id="3" name="Espace réservé du contenu 2"/>
          <p:cNvSpPr>
            <a:spLocks noGrp="1"/>
          </p:cNvSpPr>
          <p:nvPr>
            <p:ph idx="1"/>
          </p:nvPr>
        </p:nvSpPr>
        <p:spPr/>
        <p:txBody>
          <a:bodyPr/>
          <a:lstStyle/>
          <a:p>
            <a:r>
              <a:rPr lang="fr-FR" sz="2800" b="1" u="sng" dirty="0" smtClean="0"/>
              <a:t>Les dotations financières</a:t>
            </a:r>
          </a:p>
          <a:p>
            <a:pPr marL="0" indent="0" algn="just">
              <a:buNone/>
            </a:pPr>
            <a:r>
              <a:rPr lang="fr-FR" sz="2800" dirty="0" smtClean="0"/>
              <a:t>Ce sont les provisions pour risques et charges qui font l’objet d’une dotation en comptabilité pour enregistrer des dettes probables. Il s’agit de constater une dette dont la réalisation ou le montant est incertain.</a:t>
            </a:r>
            <a:endParaRPr lang="fr-FR" sz="2800" dirty="0"/>
          </a:p>
        </p:txBody>
      </p:sp>
    </p:spTree>
    <p:extLst>
      <p:ext uri="{BB962C8B-B14F-4D97-AF65-F5344CB8AC3E}">
        <p14:creationId xmlns:p14="http://schemas.microsoft.com/office/powerpoint/2010/main" val="214408195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CHARGES NON DEDUCTIBLES</a:t>
            </a:r>
            <a:endParaRPr lang="fr-FR" dirty="0"/>
          </a:p>
        </p:txBody>
      </p:sp>
      <p:sp>
        <p:nvSpPr>
          <p:cNvPr id="5" name="Espace réservé du contenu 4"/>
          <p:cNvSpPr>
            <a:spLocks noGrp="1"/>
          </p:cNvSpPr>
          <p:nvPr>
            <p:ph sz="quarter" idx="1"/>
          </p:nvPr>
        </p:nvSpPr>
        <p:spPr/>
        <p:txBody>
          <a:bodyPr/>
          <a:lstStyle/>
          <a:p>
            <a:pPr algn="just"/>
            <a:r>
              <a:rPr lang="fr-FR" dirty="0" smtClean="0"/>
              <a:t>Il s’agit des amendes, pénalités et majorations de toute nature mises à la charge des contribuables pour infraction aux dispositions légales ou réglementaires notamment en matière de:</a:t>
            </a:r>
          </a:p>
          <a:p>
            <a:pPr algn="just">
              <a:buFont typeface="Wingdings" pitchFamily="2" charset="2"/>
              <a:buChar char="§"/>
            </a:pPr>
            <a:r>
              <a:rPr lang="fr-FR" dirty="0" smtClean="0"/>
              <a:t> Assiette des impôts directs et indirects</a:t>
            </a:r>
          </a:p>
          <a:p>
            <a:pPr algn="just">
              <a:buFont typeface="Wingdings" pitchFamily="2" charset="2"/>
              <a:buChar char="§"/>
            </a:pPr>
            <a:r>
              <a:rPr lang="fr-FR" dirty="0" smtClean="0"/>
              <a:t>Paiement tardif des impôts</a:t>
            </a:r>
          </a:p>
          <a:p>
            <a:pPr>
              <a:buFont typeface="Wingdings" pitchFamily="2" charset="2"/>
              <a:buChar char="§"/>
            </a:pPr>
            <a:r>
              <a:rPr lang="fr-FR" dirty="0" smtClean="0"/>
              <a:t>Législation du travail</a:t>
            </a:r>
          </a:p>
          <a:p>
            <a:pPr>
              <a:buFont typeface="Wingdings" pitchFamily="2" charset="2"/>
              <a:buChar char="§"/>
            </a:pPr>
            <a:r>
              <a:rPr lang="fr-FR" dirty="0" smtClean="0"/>
              <a:t>Réglementation de la circulation</a:t>
            </a:r>
          </a:p>
          <a:p>
            <a:pPr>
              <a:buFont typeface="Wingdings" pitchFamily="2" charset="2"/>
              <a:buChar char="§"/>
            </a:pPr>
            <a:r>
              <a:rPr lang="fr-FR" dirty="0" smtClean="0"/>
              <a:t>Contrôle des changes</a:t>
            </a:r>
          </a:p>
          <a:p>
            <a:pPr>
              <a:buFont typeface="Wingdings" pitchFamily="2" charset="2"/>
              <a:buChar char="§"/>
            </a:pPr>
            <a:r>
              <a:rPr lang="fr-FR" dirty="0" smtClean="0"/>
              <a:t>Contrôle des prix</a:t>
            </a:r>
            <a:endParaRPr lang="fr-FR" dirty="0"/>
          </a:p>
        </p:txBody>
      </p:sp>
    </p:spTree>
    <p:extLst>
      <p:ext uri="{BB962C8B-B14F-4D97-AF65-F5344CB8AC3E}">
        <p14:creationId xmlns:p14="http://schemas.microsoft.com/office/powerpoint/2010/main" val="1548060074"/>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CHARGES NON DEDUCTIBLES</a:t>
            </a:r>
            <a:br>
              <a:rPr lang="fr-FR" dirty="0" smtClean="0"/>
            </a:br>
            <a:r>
              <a:rPr lang="fr-FR" dirty="0" smtClean="0"/>
              <a:t> ( suite)</a:t>
            </a:r>
            <a:endParaRPr lang="fr-FR" dirty="0"/>
          </a:p>
        </p:txBody>
      </p:sp>
      <p:sp>
        <p:nvSpPr>
          <p:cNvPr id="3" name="Espace réservé du contenu 2"/>
          <p:cNvSpPr>
            <a:spLocks noGrp="1"/>
          </p:cNvSpPr>
          <p:nvPr>
            <p:ph sz="quarter" idx="1"/>
          </p:nvPr>
        </p:nvSpPr>
        <p:spPr/>
        <p:txBody>
          <a:bodyPr/>
          <a:lstStyle/>
          <a:p>
            <a:pPr algn="just"/>
            <a:r>
              <a:rPr lang="fr-FR" dirty="0" smtClean="0"/>
              <a:t>Tous les montants non justifiés par une facture régulière </a:t>
            </a:r>
          </a:p>
          <a:p>
            <a:pPr algn="just"/>
            <a:r>
              <a:rPr lang="fr-FR" dirty="0" smtClean="0"/>
              <a:t>Les frais généraux qui ne sont pas engagés pour les besoins de l’exploitation</a:t>
            </a:r>
          </a:p>
          <a:p>
            <a:pPr algn="just"/>
            <a:r>
              <a:rPr lang="fr-FR" dirty="0" smtClean="0"/>
              <a:t>L’I.R.</a:t>
            </a:r>
          </a:p>
          <a:p>
            <a:pPr algn="just"/>
            <a:r>
              <a:rPr lang="fr-FR" dirty="0" smtClean="0"/>
              <a:t>Les dotations aux amortissement non régulièrement comptabilisés</a:t>
            </a:r>
          </a:p>
          <a:p>
            <a:pPr algn="just"/>
            <a:r>
              <a:rPr lang="fr-FR" dirty="0" smtClean="0"/>
              <a:t>Les prélèvements de l’exploitant</a:t>
            </a:r>
          </a:p>
          <a:p>
            <a:pPr algn="just"/>
            <a:r>
              <a:rPr lang="fr-FR" dirty="0" smtClean="0"/>
              <a:t>Les rémunérations d’associés n’ayant pas la qualité effective de salarié</a:t>
            </a:r>
            <a:endParaRPr lang="fr-FR" dirty="0"/>
          </a:p>
        </p:txBody>
      </p:sp>
    </p:spTree>
    <p:extLst>
      <p:ext uri="{BB962C8B-B14F-4D97-AF65-F5344CB8AC3E}">
        <p14:creationId xmlns:p14="http://schemas.microsoft.com/office/powerpoint/2010/main" val="1748488172"/>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CHARGES NON DEDUCTIBLES A CONCURRENCE DE 50%</a:t>
            </a:r>
            <a:endParaRPr lang="fr-FR" dirty="0"/>
          </a:p>
        </p:txBody>
      </p:sp>
      <p:sp>
        <p:nvSpPr>
          <p:cNvPr id="3" name="Espace réservé du contenu 2"/>
          <p:cNvSpPr>
            <a:spLocks noGrp="1"/>
          </p:cNvSpPr>
          <p:nvPr>
            <p:ph sz="quarter" idx="1"/>
          </p:nvPr>
        </p:nvSpPr>
        <p:spPr/>
        <p:txBody>
          <a:bodyPr/>
          <a:lstStyle/>
          <a:p>
            <a:pPr algn="just">
              <a:buNone/>
            </a:pPr>
            <a:r>
              <a:rPr lang="fr-FR" dirty="0" smtClean="0"/>
              <a:t>1- Les dépenses afférents aux achats de matières ou produits, frais généraux et frais d’établissement :</a:t>
            </a:r>
          </a:p>
          <a:p>
            <a:pPr marL="0" indent="0" algn="just">
              <a:buNone/>
            </a:pPr>
            <a:r>
              <a:rPr lang="fr-FR" dirty="0" smtClean="0"/>
              <a:t>Dont le montant facturé est supérieur ou égal à </a:t>
            </a:r>
          </a:p>
          <a:p>
            <a:pPr marL="0" indent="0" algn="just">
              <a:buNone/>
            </a:pPr>
            <a:r>
              <a:rPr lang="fr-FR" dirty="0" smtClean="0"/>
              <a:t>10 000 DH et dont le règlement n’est pas justifié par un chèque barré non endossable, effet de commerce, virement bancaire et moyen magnétique.</a:t>
            </a:r>
          </a:p>
          <a:p>
            <a:pPr marL="0" indent="0" algn="just">
              <a:buNone/>
            </a:pPr>
            <a:endParaRPr lang="fr-FR" dirty="0" smtClean="0"/>
          </a:p>
          <a:p>
            <a:pPr algn="just">
              <a:buNone/>
            </a:pPr>
            <a:r>
              <a:rPr lang="fr-FR" dirty="0" smtClean="0"/>
              <a:t>2- les dons en argent non effectué dans les conditions prévus.</a:t>
            </a:r>
            <a:endParaRPr lang="fr-FR" dirty="0"/>
          </a:p>
        </p:txBody>
      </p:sp>
    </p:spTree>
    <p:extLst>
      <p:ext uri="{BB962C8B-B14F-4D97-AF65-F5344CB8AC3E}">
        <p14:creationId xmlns:p14="http://schemas.microsoft.com/office/powerpoint/2010/main" val="584390624"/>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DEFICIT REPORTABLE</a:t>
            </a:r>
            <a:endParaRPr lang="fr-FR" dirty="0"/>
          </a:p>
        </p:txBody>
      </p:sp>
      <p:sp>
        <p:nvSpPr>
          <p:cNvPr id="3" name="Espace réservé du contenu 2"/>
          <p:cNvSpPr>
            <a:spLocks noGrp="1"/>
          </p:cNvSpPr>
          <p:nvPr>
            <p:ph sz="quarter" idx="1"/>
          </p:nvPr>
        </p:nvSpPr>
        <p:spPr/>
        <p:txBody>
          <a:bodyPr/>
          <a:lstStyle/>
          <a:p>
            <a:pPr algn="just"/>
            <a:r>
              <a:rPr lang="fr-FR" dirty="0" smtClean="0"/>
              <a:t>Le déficit d’un exercice peut être déduit du bénéfice de l’exercice suivant.</a:t>
            </a:r>
          </a:p>
          <a:p>
            <a:pPr algn="just"/>
            <a:endParaRPr lang="fr-FR" dirty="0" smtClean="0"/>
          </a:p>
          <a:p>
            <a:pPr algn="just"/>
            <a:r>
              <a:rPr lang="fr-FR" dirty="0" smtClean="0"/>
              <a:t>A défaut de bénéfice ou en cas de bénéfice insuffisant pour que la déduction puisse être opérée en totalité, le déficit ou reliquat du déficit peut être déduit des bénéfices des exercices suivants jusqu’au quatrième exercice qui suit l’exercice déficitaire.</a:t>
            </a:r>
            <a:endParaRPr lang="fr-FR" dirty="0"/>
          </a:p>
        </p:txBody>
      </p:sp>
    </p:spTree>
    <p:extLst>
      <p:ext uri="{BB962C8B-B14F-4D97-AF65-F5344CB8AC3E}">
        <p14:creationId xmlns:p14="http://schemas.microsoft.com/office/powerpoint/2010/main" val="2271496501"/>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TAXATION </a:t>
            </a:r>
            <a:r>
              <a:rPr lang="fr-FR" dirty="0" smtClean="0"/>
              <a:t>REDUITE DES PLUS VALUES</a:t>
            </a:r>
            <a:endParaRPr lang="fr-FR" dirty="0"/>
          </a:p>
        </p:txBody>
      </p:sp>
      <p:sp>
        <p:nvSpPr>
          <p:cNvPr id="3" name="Espace réservé du contenu 2"/>
          <p:cNvSpPr>
            <a:spLocks noGrp="1"/>
          </p:cNvSpPr>
          <p:nvPr>
            <p:ph sz="quarter" idx="1"/>
          </p:nvPr>
        </p:nvSpPr>
        <p:spPr/>
        <p:txBody>
          <a:bodyPr/>
          <a:lstStyle/>
          <a:p>
            <a:pPr>
              <a:buNone/>
            </a:pPr>
            <a:r>
              <a:rPr lang="fr-FR" sz="2800" b="1" dirty="0" smtClean="0"/>
              <a:t>Le contribuable bénéficie d’une taxation réduite des plus values </a:t>
            </a:r>
            <a:r>
              <a:rPr lang="fr-FR" sz="2800" dirty="0" smtClean="0"/>
              <a:t>à l’occasion </a:t>
            </a:r>
            <a:r>
              <a:rPr lang="fr-FR" sz="2800" dirty="0" smtClean="0"/>
              <a:t>de :</a:t>
            </a:r>
            <a:endParaRPr lang="fr-FR" sz="2800" dirty="0" smtClean="0"/>
          </a:p>
          <a:p>
            <a:pPr>
              <a:buNone/>
            </a:pPr>
            <a:endParaRPr lang="fr-FR" dirty="0" smtClean="0"/>
          </a:p>
          <a:p>
            <a:r>
              <a:rPr lang="fr-FR" sz="2800" dirty="0" smtClean="0"/>
              <a:t>Retrait de l’élément de l’actif</a:t>
            </a:r>
          </a:p>
          <a:p>
            <a:r>
              <a:rPr lang="fr-FR" sz="2800" dirty="0" smtClean="0"/>
              <a:t>Cession d’éléments de l’actif</a:t>
            </a:r>
          </a:p>
          <a:p>
            <a:r>
              <a:rPr lang="fr-FR" sz="2800" dirty="0" smtClean="0"/>
              <a:t>Cessation d’activité</a:t>
            </a:r>
            <a:endParaRPr lang="fr-FR" sz="2800" dirty="0"/>
          </a:p>
        </p:txBody>
      </p:sp>
    </p:spTree>
    <p:extLst>
      <p:ext uri="{BB962C8B-B14F-4D97-AF65-F5344CB8AC3E}">
        <p14:creationId xmlns:p14="http://schemas.microsoft.com/office/powerpoint/2010/main" val="4200377611"/>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a:t>
            </a:r>
            <a:r>
              <a:rPr lang="fr-FR" dirty="0" smtClean="0"/>
              <a:t>OBLIGATIONS </a:t>
            </a:r>
            <a:r>
              <a:rPr lang="fr-FR" dirty="0" smtClean="0"/>
              <a:t>COMPTABLES DES </a:t>
            </a:r>
            <a:r>
              <a:rPr lang="fr-FR" dirty="0" smtClean="0"/>
              <a:t>      														CONTRIBUABLES</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fontScale="85000" lnSpcReduction="10000"/>
          </a:bodyPr>
          <a:lstStyle/>
          <a:p>
            <a:pPr algn="just"/>
            <a:r>
              <a:rPr lang="fr-FR" dirty="0" smtClean="0"/>
              <a:t> </a:t>
            </a:r>
            <a:r>
              <a:rPr lang="fr-FR" sz="2800" dirty="0" smtClean="0"/>
              <a:t>Tenue d’une comptabilité régulière</a:t>
            </a:r>
          </a:p>
          <a:p>
            <a:pPr algn="just"/>
            <a:r>
              <a:rPr lang="fr-FR" sz="2800" dirty="0" smtClean="0"/>
              <a:t>Etablissement des états financiers</a:t>
            </a:r>
          </a:p>
          <a:p>
            <a:pPr algn="just"/>
            <a:r>
              <a:rPr lang="fr-FR" sz="2800" dirty="0" smtClean="0"/>
              <a:t>Les recettes doivent être détaillées</a:t>
            </a:r>
          </a:p>
          <a:p>
            <a:pPr algn="just"/>
            <a:r>
              <a:rPr lang="fr-FR" sz="2800" dirty="0" smtClean="0"/>
              <a:t>La comptabilité doit être justifiée par des pièces justificatives</a:t>
            </a:r>
          </a:p>
          <a:p>
            <a:pPr algn="just"/>
            <a:r>
              <a:rPr lang="fr-FR" sz="2800" dirty="0" smtClean="0"/>
              <a:t>Conservation des documents comptables pendant 10 ans</a:t>
            </a:r>
          </a:p>
          <a:p>
            <a:pPr algn="just"/>
            <a:r>
              <a:rPr lang="fr-FR" sz="2800" dirty="0" smtClean="0"/>
              <a:t>Inventaire physique au moins une fois par an en quantités et en valeur des marchandises et produits divers</a:t>
            </a:r>
            <a:endParaRPr lang="fr-FR" sz="2800" dirty="0"/>
          </a:p>
        </p:txBody>
      </p:sp>
    </p:spTree>
    <p:extLst>
      <p:ext uri="{BB962C8B-B14F-4D97-AF65-F5344CB8AC3E}">
        <p14:creationId xmlns:p14="http://schemas.microsoft.com/office/powerpoint/2010/main" val="1713593769"/>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AUTRES </a:t>
            </a:r>
            <a:r>
              <a:rPr lang="fr-FR" dirty="0" smtClean="0"/>
              <a:t>OBLIGATIONS</a:t>
            </a:r>
            <a:endParaRPr lang="fr-FR" dirty="0"/>
          </a:p>
        </p:txBody>
      </p:sp>
      <p:sp>
        <p:nvSpPr>
          <p:cNvPr id="3" name="Espace réservé du contenu 2"/>
          <p:cNvSpPr>
            <a:spLocks noGrp="1"/>
          </p:cNvSpPr>
          <p:nvPr>
            <p:ph sz="quarter" idx="1"/>
          </p:nvPr>
        </p:nvSpPr>
        <p:spPr>
          <a:xfrm>
            <a:off x="677334" y="2131560"/>
            <a:ext cx="8596668" cy="3880773"/>
          </a:xfrm>
        </p:spPr>
        <p:txBody>
          <a:bodyPr/>
          <a:lstStyle/>
          <a:p>
            <a:r>
              <a:rPr lang="fr-FR" sz="2400" b="1" u="sng" dirty="0" smtClean="0"/>
              <a:t>DES PIECES </a:t>
            </a:r>
            <a:r>
              <a:rPr lang="fr-FR" sz="2400" b="1" u="sng" dirty="0" smtClean="0"/>
              <a:t>JUSTIFICATIVES DES DEPENSES</a:t>
            </a:r>
          </a:p>
          <a:p>
            <a:pPr>
              <a:buNone/>
            </a:pPr>
            <a:endParaRPr lang="fr-FR" b="1" u="sng" dirty="0" smtClean="0"/>
          </a:p>
          <a:p>
            <a:pPr>
              <a:buNone/>
            </a:pPr>
            <a:r>
              <a:rPr lang="fr-FR" sz="2000" dirty="0" smtClean="0"/>
              <a:t>	Par </a:t>
            </a:r>
            <a:r>
              <a:rPr lang="fr-FR" sz="2000" dirty="0" smtClean="0"/>
              <a:t>des factures régulières qui doivent comporter des informations précises: identité du vendeur, date de l’opération, les prix et quantités de b</a:t>
            </a:r>
            <a:r>
              <a:rPr lang="fr-FR" sz="2000" i="1" dirty="0" smtClean="0"/>
              <a:t>iens livrés, travaux exécutés et des prestations de services effectués, références du mode de paiement</a:t>
            </a:r>
          </a:p>
          <a:p>
            <a:pPr>
              <a:buNone/>
            </a:pPr>
            <a:endParaRPr lang="fr-FR" sz="2000" i="1" dirty="0" smtClean="0"/>
          </a:p>
          <a:p>
            <a:pPr>
              <a:buNone/>
            </a:pPr>
            <a:r>
              <a:rPr lang="fr-FR" sz="2000" i="1" dirty="0" smtClean="0"/>
              <a:t>	Une </a:t>
            </a:r>
            <a:r>
              <a:rPr lang="fr-FR" sz="2000" i="1" dirty="0" smtClean="0"/>
              <a:t>facture irrégulière fait perdre la déductibilité de la charge, sauf régularisation</a:t>
            </a:r>
            <a:endParaRPr lang="fr-FR" sz="2000" dirty="0"/>
          </a:p>
        </p:txBody>
      </p:sp>
    </p:spTree>
    <p:extLst>
      <p:ext uri="{BB962C8B-B14F-4D97-AF65-F5344CB8AC3E}">
        <p14:creationId xmlns:p14="http://schemas.microsoft.com/office/powerpoint/2010/main" val="2449325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200" y="285736"/>
            <a:ext cx="8229600" cy="1143000"/>
          </a:xfrm>
        </p:spPr>
        <p:txBody>
          <a:bodyPr>
            <a:normAutofit fontScale="90000"/>
          </a:bodyPr>
          <a:lstStyle/>
          <a:p>
            <a:r>
              <a:rPr lang="fr-FR" dirty="0" smtClean="0"/>
              <a:t>LIEU D’IMPOSITION</a:t>
            </a:r>
            <a:br>
              <a:rPr lang="fr-FR" dirty="0" smtClean="0"/>
            </a:br>
            <a:r>
              <a:rPr lang="fr-FR" dirty="0" smtClean="0"/>
              <a:t>Le contribuable est imposé au lieu de :</a:t>
            </a:r>
            <a:endParaRPr lang="fr-FR" dirty="0"/>
          </a:p>
        </p:txBody>
      </p:sp>
      <p:sp>
        <p:nvSpPr>
          <p:cNvPr id="3" name="Espace réservé du contenu 2"/>
          <p:cNvSpPr>
            <a:spLocks noGrp="1"/>
          </p:cNvSpPr>
          <p:nvPr>
            <p:ph idx="1"/>
          </p:nvPr>
        </p:nvSpPr>
        <p:spPr/>
        <p:txBody>
          <a:bodyPr>
            <a:normAutofit/>
          </a:bodyPr>
          <a:lstStyle/>
          <a:p>
            <a:endParaRPr lang="fr-FR" dirty="0" smtClean="0"/>
          </a:p>
          <a:p>
            <a:r>
              <a:rPr lang="fr-FR" dirty="0" smtClean="0"/>
              <a:t>Sa résidence habituelle</a:t>
            </a:r>
          </a:p>
          <a:p>
            <a:pPr>
              <a:buNone/>
            </a:pPr>
            <a:endParaRPr lang="fr-FR" dirty="0" smtClean="0"/>
          </a:p>
          <a:p>
            <a:r>
              <a:rPr lang="fr-FR" dirty="0" smtClean="0"/>
              <a:t>De son principal établissement</a:t>
            </a:r>
          </a:p>
          <a:p>
            <a:endParaRPr lang="fr-FR" dirty="0" smtClean="0"/>
          </a:p>
          <a:p>
            <a:r>
              <a:rPr lang="fr-FR" dirty="0" smtClean="0"/>
              <a:t>De son domicile fiscal</a:t>
            </a:r>
          </a:p>
          <a:p>
            <a:pPr>
              <a:buNone/>
            </a:pPr>
            <a:endParaRPr lang="fr-FR" dirty="0" smtClean="0"/>
          </a:p>
          <a:p>
            <a:pPr>
              <a:buNone/>
            </a:pPr>
            <a:r>
              <a:rPr lang="fr-FR" dirty="0" smtClean="0"/>
              <a:t>     Le changement de résidence doit être signalé à  l’administration fiscale</a:t>
            </a:r>
          </a:p>
          <a:p>
            <a:pPr>
              <a:buNone/>
            </a:pPr>
            <a:endParaRPr lang="fr-FR" dirty="0"/>
          </a:p>
        </p:txBody>
      </p:sp>
    </p:spTree>
    <p:extLst>
      <p:ext uri="{BB962C8B-B14F-4D97-AF65-F5344CB8AC3E}">
        <p14:creationId xmlns:p14="http://schemas.microsoft.com/office/powerpoint/2010/main" val="1989628615"/>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r>
              <a:rPr lang="fr-FR" dirty="0" smtClean="0"/>
              <a:t>DECLARATIONS </a:t>
            </a:r>
            <a:r>
              <a:rPr lang="fr-FR" dirty="0" smtClean="0"/>
              <a:t>SONT </a:t>
            </a:r>
            <a:r>
              <a:rPr lang="fr-FR" dirty="0" smtClean="0"/>
              <a:t>PREVUES</a:t>
            </a:r>
            <a:endParaRPr lang="fr-FR" dirty="0"/>
          </a:p>
        </p:txBody>
      </p:sp>
      <p:sp>
        <p:nvSpPr>
          <p:cNvPr id="3" name="Espace réservé du contenu 2"/>
          <p:cNvSpPr>
            <a:spLocks noGrp="1"/>
          </p:cNvSpPr>
          <p:nvPr>
            <p:ph sz="quarter" idx="1"/>
          </p:nvPr>
        </p:nvSpPr>
        <p:spPr>
          <a:xfrm>
            <a:off x="677334" y="2073503"/>
            <a:ext cx="8596668" cy="3880773"/>
          </a:xfrm>
        </p:spPr>
        <p:txBody>
          <a:bodyPr>
            <a:normAutofit/>
          </a:bodyPr>
          <a:lstStyle/>
          <a:p>
            <a:r>
              <a:rPr lang="fr-FR" sz="2800" b="1" u="sng" dirty="0" smtClean="0"/>
              <a:t>Déclaration d’existence</a:t>
            </a:r>
          </a:p>
          <a:p>
            <a:endParaRPr lang="fr-FR" dirty="0" smtClean="0"/>
          </a:p>
          <a:p>
            <a:pPr>
              <a:buNone/>
            </a:pPr>
            <a:r>
              <a:rPr lang="fr-FR" sz="2400" b="1" dirty="0" smtClean="0"/>
              <a:t>Quand </a:t>
            </a:r>
            <a:r>
              <a:rPr lang="fr-FR" sz="2400" dirty="0" smtClean="0"/>
              <a:t>?  </a:t>
            </a:r>
            <a:r>
              <a:rPr lang="fr-FR" sz="2400" dirty="0" smtClean="0"/>
              <a:t>Lors du commencement d’une activité </a:t>
            </a:r>
            <a:r>
              <a:rPr lang="fr-FR" sz="2400" dirty="0" smtClean="0"/>
              <a:t>							professionnelle</a:t>
            </a:r>
            <a:endParaRPr lang="fr-FR" sz="2400" dirty="0" smtClean="0"/>
          </a:p>
          <a:p>
            <a:pPr>
              <a:buNone/>
            </a:pPr>
            <a:r>
              <a:rPr lang="fr-FR" sz="2400" b="1" dirty="0" smtClean="0"/>
              <a:t>Destinataire</a:t>
            </a:r>
            <a:r>
              <a:rPr lang="fr-FR" sz="2400" dirty="0" smtClean="0"/>
              <a:t>: </a:t>
            </a:r>
            <a:r>
              <a:rPr lang="fr-FR" sz="2400" dirty="0" smtClean="0"/>
              <a:t> chef </a:t>
            </a:r>
            <a:r>
              <a:rPr lang="fr-FR" sz="2400" dirty="0" smtClean="0"/>
              <a:t>du service local d’assiette des impôts </a:t>
            </a:r>
            <a:r>
              <a:rPr lang="fr-FR" sz="2400" dirty="0" smtClean="0"/>
              <a:t>					</a:t>
            </a:r>
            <a:r>
              <a:rPr lang="fr-FR" sz="2400" dirty="0"/>
              <a:t>	directs et taxes </a:t>
            </a:r>
            <a:r>
              <a:rPr lang="fr-FR" sz="2400" dirty="0" smtClean="0"/>
              <a:t>assimilées</a:t>
            </a:r>
            <a:endParaRPr lang="fr-FR" sz="2400" dirty="0" smtClean="0"/>
          </a:p>
          <a:p>
            <a:pPr>
              <a:buNone/>
            </a:pPr>
            <a:r>
              <a:rPr lang="fr-FR" sz="2400" b="1" dirty="0" smtClean="0"/>
              <a:t>Délai</a:t>
            </a:r>
            <a:r>
              <a:rPr lang="fr-FR" sz="2400" b="1" dirty="0"/>
              <a:t>:</a:t>
            </a:r>
            <a:r>
              <a:rPr lang="fr-FR" sz="2400" dirty="0"/>
              <a:t>  au plus tard 30 jours suivant la date du début d’activité ou l’acquisition de leur première source de </a:t>
            </a:r>
            <a:r>
              <a:rPr lang="fr-FR" sz="2400" dirty="0" smtClean="0"/>
              <a:t>revenu</a:t>
            </a:r>
            <a:endParaRPr lang="fr-FR" sz="2400" dirty="0"/>
          </a:p>
        </p:txBody>
      </p:sp>
    </p:spTree>
    <p:extLst>
      <p:ext uri="{BB962C8B-B14F-4D97-AF65-F5344CB8AC3E}">
        <p14:creationId xmlns:p14="http://schemas.microsoft.com/office/powerpoint/2010/main" val="2571165631"/>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DEUX DECLARATIONS </a:t>
            </a:r>
            <a:br>
              <a:rPr lang="fr-FR" dirty="0"/>
            </a:br>
            <a:r>
              <a:rPr lang="fr-FR" dirty="0"/>
              <a:t>SONT PREVUES</a:t>
            </a:r>
          </a:p>
        </p:txBody>
      </p:sp>
      <p:sp>
        <p:nvSpPr>
          <p:cNvPr id="3" name="Espace réservé du contenu 2"/>
          <p:cNvSpPr>
            <a:spLocks noGrp="1"/>
          </p:cNvSpPr>
          <p:nvPr>
            <p:ph sz="quarter" idx="1"/>
          </p:nvPr>
        </p:nvSpPr>
        <p:spPr/>
        <p:txBody>
          <a:bodyPr/>
          <a:lstStyle/>
          <a:p>
            <a:r>
              <a:rPr lang="fr-FR" sz="2400" b="1" u="sng" dirty="0" smtClean="0"/>
              <a:t>Déclaration de cessation et de </a:t>
            </a:r>
            <a:r>
              <a:rPr lang="fr-FR" sz="2400" b="1" u="sng" dirty="0" smtClean="0"/>
              <a:t>cession</a:t>
            </a:r>
            <a:endParaRPr lang="fr-FR" sz="2400" b="1" u="sng" dirty="0" smtClean="0"/>
          </a:p>
          <a:p>
            <a:endParaRPr lang="fr-FR" dirty="0" smtClean="0"/>
          </a:p>
          <a:p>
            <a:pPr algn="just">
              <a:buNone/>
            </a:pPr>
            <a:r>
              <a:rPr lang="fr-FR" dirty="0" smtClean="0"/>
              <a:t>   </a:t>
            </a:r>
            <a:r>
              <a:rPr lang="fr-FR" sz="2400" dirty="0" smtClean="0"/>
              <a:t>Les contribuables de l’IR qui </a:t>
            </a:r>
            <a:r>
              <a:rPr lang="fr-FR" sz="2400" b="1" dirty="0" smtClean="0"/>
              <a:t>cessent</a:t>
            </a:r>
            <a:r>
              <a:rPr lang="fr-FR" sz="2400" dirty="0" smtClean="0"/>
              <a:t> l’exercice d’une activité professionnelle, qui </a:t>
            </a:r>
            <a:r>
              <a:rPr lang="fr-FR" sz="2400" b="1" dirty="0" smtClean="0"/>
              <a:t>cèden</a:t>
            </a:r>
            <a:r>
              <a:rPr lang="fr-FR" sz="2400" dirty="0" smtClean="0"/>
              <a:t>t en tout ou partie leur entreprise ou leur clientèle ou qui en </a:t>
            </a:r>
            <a:r>
              <a:rPr lang="fr-FR" sz="2400" b="1" dirty="0" smtClean="0"/>
              <a:t>font apport</a:t>
            </a:r>
            <a:r>
              <a:rPr lang="fr-FR" sz="2400" dirty="0" smtClean="0"/>
              <a:t> à une société doivent produire dans le délai de 45jours qui suivent, une déclaration et un inventaire des biens conformes au modèle établi par l’administration</a:t>
            </a:r>
            <a:endParaRPr lang="fr-FR" sz="2400" dirty="0"/>
          </a:p>
        </p:txBody>
      </p:sp>
    </p:spTree>
    <p:extLst>
      <p:ext uri="{BB962C8B-B14F-4D97-AF65-F5344CB8AC3E}">
        <p14:creationId xmlns:p14="http://schemas.microsoft.com/office/powerpoint/2010/main" val="2828777896"/>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DECLARATION DES REMUNERATIONS VERSEES A DES TIERS</a:t>
            </a:r>
            <a:endParaRPr lang="fr-FR" dirty="0"/>
          </a:p>
        </p:txBody>
      </p:sp>
      <p:sp>
        <p:nvSpPr>
          <p:cNvPr id="3" name="Espace réservé du contenu 2"/>
          <p:cNvSpPr>
            <a:spLocks noGrp="1"/>
          </p:cNvSpPr>
          <p:nvPr>
            <p:ph sz="quarter" idx="1"/>
          </p:nvPr>
        </p:nvSpPr>
        <p:spPr/>
        <p:txBody>
          <a:bodyPr/>
          <a:lstStyle/>
          <a:p>
            <a:pPr algn="just"/>
            <a:r>
              <a:rPr lang="fr-FR" sz="2400" u="sng" dirty="0" smtClean="0"/>
              <a:t>Nature des rémunérations</a:t>
            </a:r>
          </a:p>
          <a:p>
            <a:pPr algn="just">
              <a:buNone/>
            </a:pPr>
            <a:r>
              <a:rPr lang="fr-FR" sz="2000" dirty="0" smtClean="0"/>
              <a:t>   Honoraires, commissions, courtages et autres rémunérations de même nature, rabais, remise, ristourne accordées après facturation</a:t>
            </a:r>
          </a:p>
          <a:p>
            <a:pPr algn="just"/>
            <a:r>
              <a:rPr lang="fr-FR" sz="2400" u="sng" dirty="0" smtClean="0"/>
              <a:t>Conditions</a:t>
            </a:r>
          </a:p>
          <a:p>
            <a:pPr algn="just">
              <a:buNone/>
            </a:pPr>
            <a:r>
              <a:rPr lang="fr-FR" dirty="0" smtClean="0"/>
              <a:t>   </a:t>
            </a:r>
            <a:r>
              <a:rPr lang="fr-FR" sz="2000" dirty="0" smtClean="0"/>
              <a:t>Les rémunérations à déclarer sont celles comptabilisées et versées à des contribuables inscrits à l’IR ou à l’IS</a:t>
            </a:r>
          </a:p>
          <a:p>
            <a:pPr algn="just">
              <a:buNone/>
            </a:pPr>
            <a:r>
              <a:rPr lang="fr-FR" sz="2000" dirty="0" smtClean="0"/>
              <a:t>   La déclaration se fait suivant un imprimé modèle de l’administration contre récépissé dans les même délais que celui de la déclaration annuelle sur l’IR</a:t>
            </a:r>
            <a:endParaRPr lang="fr-FR" sz="2000" dirty="0"/>
          </a:p>
        </p:txBody>
      </p:sp>
    </p:spTree>
    <p:extLst>
      <p:ext uri="{BB962C8B-B14F-4D97-AF65-F5344CB8AC3E}">
        <p14:creationId xmlns:p14="http://schemas.microsoft.com/office/powerpoint/2010/main" val="830199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DECLARATION D’IDENTITE FISCALE</a:t>
            </a:r>
            <a:br>
              <a:rPr lang="fr-FR" dirty="0" smtClean="0"/>
            </a:br>
            <a:r>
              <a:rPr lang="fr-FR" dirty="0" smtClean="0"/>
              <a:t>(articles: 80 à 86 du Code des impôts)</a:t>
            </a:r>
            <a:endParaRPr lang="fr-FR" dirty="0"/>
          </a:p>
        </p:txBody>
      </p:sp>
      <p:sp>
        <p:nvSpPr>
          <p:cNvPr id="3" name="Espace réservé du contenu 2"/>
          <p:cNvSpPr>
            <a:spLocks noGrp="1"/>
          </p:cNvSpPr>
          <p:nvPr>
            <p:ph idx="1"/>
          </p:nvPr>
        </p:nvSpPr>
        <p:spPr/>
        <p:txBody>
          <a:bodyPr>
            <a:normAutofit/>
          </a:bodyPr>
          <a:lstStyle/>
          <a:p>
            <a:pPr>
              <a:buNone/>
            </a:pPr>
            <a:endParaRPr lang="fr-FR" dirty="0" smtClean="0"/>
          </a:p>
          <a:p>
            <a:pPr>
              <a:buNone/>
            </a:pPr>
            <a:r>
              <a:rPr lang="fr-FR" dirty="0" smtClean="0"/>
              <a:t>Contribuables concernés : les titulaires de</a:t>
            </a:r>
          </a:p>
          <a:p>
            <a:endParaRPr lang="fr-FR" dirty="0" smtClean="0"/>
          </a:p>
          <a:p>
            <a:r>
              <a:rPr lang="fr-FR" dirty="0" smtClean="0"/>
              <a:t>Revenus professionnels</a:t>
            </a:r>
          </a:p>
          <a:p>
            <a:r>
              <a:rPr lang="fr-FR" dirty="0" smtClean="0"/>
              <a:t>Revenus des exploitations agricoles</a:t>
            </a:r>
          </a:p>
          <a:p>
            <a:r>
              <a:rPr lang="fr-FR" dirty="0" smtClean="0"/>
              <a:t>Revenus de capitaux mobiliers</a:t>
            </a:r>
          </a:p>
          <a:p>
            <a:r>
              <a:rPr lang="fr-FR" dirty="0" smtClean="0"/>
              <a:t>Revenus fonciers</a:t>
            </a:r>
          </a:p>
          <a:p>
            <a:pPr marL="0" indent="0">
              <a:buNone/>
            </a:pPr>
            <a:endParaRPr lang="fr-FR" dirty="0" smtClean="0"/>
          </a:p>
          <a:p>
            <a:pPr marL="0" indent="0" algn="just">
              <a:buNone/>
            </a:pPr>
            <a:r>
              <a:rPr lang="fr-FR" dirty="0" smtClean="0"/>
              <a:t> NB: Concernant les revenus salariaux, c’est l’employeur qui en fait la déclaration.</a:t>
            </a:r>
            <a:endParaRPr lang="fr-FR" dirty="0"/>
          </a:p>
        </p:txBody>
      </p:sp>
    </p:spTree>
    <p:extLst>
      <p:ext uri="{BB962C8B-B14F-4D97-AF65-F5344CB8AC3E}">
        <p14:creationId xmlns:p14="http://schemas.microsoft.com/office/powerpoint/2010/main" val="40555676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QUAND ?</a:t>
            </a:r>
            <a:endParaRPr lang="fr-FR" dirty="0"/>
          </a:p>
        </p:txBody>
      </p:sp>
      <p:sp>
        <p:nvSpPr>
          <p:cNvPr id="3" name="Espace réservé du contenu 2"/>
          <p:cNvSpPr>
            <a:spLocks noGrp="1"/>
          </p:cNvSpPr>
          <p:nvPr>
            <p:ph idx="1"/>
          </p:nvPr>
        </p:nvSpPr>
        <p:spPr/>
        <p:txBody>
          <a:bodyPr>
            <a:normAutofit fontScale="92500" lnSpcReduction="20000"/>
          </a:bodyPr>
          <a:lstStyle/>
          <a:p>
            <a:endParaRPr lang="fr-FR" dirty="0" smtClean="0"/>
          </a:p>
          <a:p>
            <a:pPr algn="just"/>
            <a:r>
              <a:rPr lang="fr-FR" dirty="0" smtClean="0"/>
              <a:t>Pour les </a:t>
            </a:r>
            <a:r>
              <a:rPr lang="fr-FR" b="1" dirty="0" smtClean="0"/>
              <a:t>nouveaux</a:t>
            </a:r>
            <a:r>
              <a:rPr lang="fr-FR" dirty="0" smtClean="0"/>
              <a:t> contribuables dans les </a:t>
            </a:r>
            <a:r>
              <a:rPr lang="fr-FR" b="1" dirty="0" smtClean="0"/>
              <a:t>3O jours </a:t>
            </a:r>
            <a:r>
              <a:rPr lang="fr-FR" dirty="0" smtClean="0"/>
              <a:t>suivants soit:</a:t>
            </a:r>
          </a:p>
          <a:p>
            <a:pPr algn="just">
              <a:buFont typeface="Wingdings" panose="05000000000000000000" pitchFamily="2" charset="2"/>
              <a:buChar char="§"/>
            </a:pPr>
            <a:r>
              <a:rPr lang="fr-FR" dirty="0" smtClean="0"/>
              <a:t>   La </a:t>
            </a:r>
            <a:r>
              <a:rPr lang="fr-FR" dirty="0"/>
              <a:t>date du début </a:t>
            </a:r>
            <a:r>
              <a:rPr lang="fr-FR" dirty="0" smtClean="0"/>
              <a:t>d’activité</a:t>
            </a:r>
          </a:p>
          <a:p>
            <a:pPr algn="just">
              <a:buFont typeface="Wingdings" panose="05000000000000000000" pitchFamily="2" charset="2"/>
              <a:buChar char="§"/>
            </a:pPr>
            <a:r>
              <a:rPr lang="fr-FR" dirty="0" smtClean="0"/>
              <a:t>   </a:t>
            </a:r>
            <a:r>
              <a:rPr lang="fr-FR" dirty="0"/>
              <a:t>L’acquisition de la première source de revenu</a:t>
            </a:r>
          </a:p>
          <a:p>
            <a:pPr marL="0" indent="0" algn="just">
              <a:buNone/>
            </a:pPr>
            <a:endParaRPr lang="fr-FR" dirty="0" smtClean="0"/>
          </a:p>
          <a:p>
            <a:pPr algn="just"/>
            <a:r>
              <a:rPr lang="fr-FR" dirty="0" smtClean="0"/>
              <a:t>Pour les </a:t>
            </a:r>
            <a:r>
              <a:rPr lang="fr-FR" b="1" dirty="0" smtClean="0"/>
              <a:t>anciens </a:t>
            </a:r>
            <a:r>
              <a:rPr lang="fr-FR" dirty="0" smtClean="0"/>
              <a:t>contribuables </a:t>
            </a:r>
          </a:p>
          <a:p>
            <a:pPr algn="just">
              <a:buFont typeface="Wingdings" panose="05000000000000000000" pitchFamily="2" charset="2"/>
              <a:buChar char="§"/>
            </a:pPr>
            <a:r>
              <a:rPr lang="fr-FR" dirty="0" smtClean="0"/>
              <a:t>         Au plus tard, le </a:t>
            </a:r>
            <a:r>
              <a:rPr lang="fr-FR" b="1" dirty="0" smtClean="0"/>
              <a:t>1</a:t>
            </a:r>
            <a:r>
              <a:rPr lang="fr-FR" b="1" baseline="30000" dirty="0" smtClean="0"/>
              <a:t>er</a:t>
            </a:r>
            <a:r>
              <a:rPr lang="fr-FR" b="1" dirty="0" smtClean="0"/>
              <a:t> mars </a:t>
            </a:r>
            <a:r>
              <a:rPr lang="fr-FR" dirty="0" smtClean="0"/>
              <a:t>pour ceux soumis au </a:t>
            </a:r>
            <a:r>
              <a:rPr lang="fr-FR" u="sng" dirty="0" smtClean="0"/>
              <a:t>bénéfice forfaitaire</a:t>
            </a:r>
          </a:p>
          <a:p>
            <a:pPr algn="just">
              <a:buFont typeface="Wingdings" panose="05000000000000000000" pitchFamily="2" charset="2"/>
              <a:buChar char="§"/>
            </a:pPr>
            <a:r>
              <a:rPr lang="fr-FR" dirty="0"/>
              <a:t> </a:t>
            </a:r>
            <a:r>
              <a:rPr lang="fr-FR" dirty="0" smtClean="0"/>
              <a:t>        Au plus tard le </a:t>
            </a:r>
            <a:r>
              <a:rPr lang="fr-FR" b="1" dirty="0" smtClean="0"/>
              <a:t>1</a:t>
            </a:r>
            <a:r>
              <a:rPr lang="fr-FR" b="1" baseline="30000" dirty="0" smtClean="0"/>
              <a:t>er</a:t>
            </a:r>
            <a:r>
              <a:rPr lang="fr-FR" b="1" dirty="0" smtClean="0"/>
              <a:t> mai </a:t>
            </a:r>
            <a:r>
              <a:rPr lang="fr-FR" dirty="0" smtClean="0"/>
              <a:t>pour ceux soumis au régime du résultat </a:t>
            </a:r>
            <a:r>
              <a:rPr lang="fr-FR" u="sng" dirty="0" smtClean="0"/>
              <a:t>net rée</a:t>
            </a:r>
            <a:r>
              <a:rPr lang="fr-FR" dirty="0" smtClean="0"/>
              <a:t>l ou celui du résultat </a:t>
            </a:r>
            <a:r>
              <a:rPr lang="fr-FR" u="sng" dirty="0" smtClean="0"/>
              <a:t>net simplifié</a:t>
            </a:r>
            <a:r>
              <a:rPr lang="fr-FR" dirty="0" smtClean="0"/>
              <a:t>. </a:t>
            </a:r>
          </a:p>
          <a:p>
            <a:pPr marL="0" indent="0" algn="just">
              <a:buNone/>
            </a:pPr>
            <a:r>
              <a:rPr lang="fr-FR" dirty="0" smtClean="0"/>
              <a:t>   </a:t>
            </a:r>
          </a:p>
          <a:p>
            <a:pPr algn="just"/>
            <a:r>
              <a:rPr lang="fr-FR" dirty="0" smtClean="0"/>
              <a:t>Pour l’</a:t>
            </a:r>
            <a:r>
              <a:rPr lang="fr-FR" b="1" dirty="0" smtClean="0"/>
              <a:t>auto-entrepreneur</a:t>
            </a:r>
            <a:r>
              <a:rPr lang="fr-FR" dirty="0" smtClean="0"/>
              <a:t>, il doit déclarer </a:t>
            </a:r>
            <a:r>
              <a:rPr lang="fr-FR" u="sng" dirty="0" smtClean="0"/>
              <a:t>mensuellement</a:t>
            </a:r>
            <a:r>
              <a:rPr lang="fr-FR" dirty="0" smtClean="0"/>
              <a:t> ou </a:t>
            </a:r>
            <a:r>
              <a:rPr lang="fr-FR" u="sng" dirty="0" smtClean="0"/>
              <a:t>trimestriellement</a:t>
            </a:r>
            <a:r>
              <a:rPr lang="fr-FR" dirty="0" smtClean="0"/>
              <a:t> son chiffre d’affaires.</a:t>
            </a:r>
            <a:endParaRPr lang="fr-FR" dirty="0"/>
          </a:p>
        </p:txBody>
      </p:sp>
    </p:spTree>
    <p:extLst>
      <p:ext uri="{BB962C8B-B14F-4D97-AF65-F5344CB8AC3E}">
        <p14:creationId xmlns:p14="http://schemas.microsoft.com/office/powerpoint/2010/main" val="18815156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DESTINATAIRE / FORME</a:t>
            </a:r>
            <a:endParaRPr lang="fr-FR" dirty="0"/>
          </a:p>
        </p:txBody>
      </p:sp>
      <p:sp>
        <p:nvSpPr>
          <p:cNvPr id="3" name="Espace réservé du contenu 2"/>
          <p:cNvSpPr>
            <a:spLocks noGrp="1"/>
          </p:cNvSpPr>
          <p:nvPr>
            <p:ph idx="1"/>
          </p:nvPr>
        </p:nvSpPr>
        <p:spPr/>
        <p:txBody>
          <a:bodyPr/>
          <a:lstStyle/>
          <a:p>
            <a:endParaRPr lang="fr-FR" dirty="0" smtClean="0"/>
          </a:p>
          <a:p>
            <a:pPr algn="just"/>
            <a:r>
              <a:rPr lang="fr-FR" dirty="0" smtClean="0"/>
              <a:t>L’inspecteur des impôts directs et taxes assimilées du lieu de leur domicile fiscal ou de leur principal établissement</a:t>
            </a:r>
          </a:p>
          <a:p>
            <a:endParaRPr lang="fr-FR" dirty="0" smtClean="0"/>
          </a:p>
          <a:p>
            <a:pPr algn="just"/>
            <a:r>
              <a:rPr lang="fr-FR" dirty="0" smtClean="0"/>
              <a:t>Suivant le modèle établi par l’administration contre récépissé ou L.R.A.R.</a:t>
            </a:r>
          </a:p>
          <a:p>
            <a:pPr marL="0" indent="0" algn="just">
              <a:buNone/>
            </a:pPr>
            <a:endParaRPr lang="fr-FR" dirty="0" smtClean="0"/>
          </a:p>
          <a:p>
            <a:pPr algn="just"/>
            <a:r>
              <a:rPr lang="fr-FR" dirty="0" smtClean="0"/>
              <a:t>Avec indication de la ou les catégories de revenus qui le composent</a:t>
            </a:r>
          </a:p>
          <a:p>
            <a:pPr marL="0" indent="0" algn="just">
              <a:buNone/>
            </a:pPr>
            <a:endParaRPr lang="fr-FR" dirty="0"/>
          </a:p>
        </p:txBody>
      </p:sp>
    </p:spTree>
    <p:extLst>
      <p:ext uri="{BB962C8B-B14F-4D97-AF65-F5344CB8AC3E}">
        <p14:creationId xmlns:p14="http://schemas.microsoft.com/office/powerpoint/2010/main" val="10179797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déclaration doit comporter</a:t>
            </a:r>
            <a:endParaRPr lang="fr-FR" dirty="0"/>
          </a:p>
        </p:txBody>
      </p:sp>
      <p:sp>
        <p:nvSpPr>
          <p:cNvPr id="3" name="Espace réservé du contenu 2"/>
          <p:cNvSpPr>
            <a:spLocks noGrp="1"/>
          </p:cNvSpPr>
          <p:nvPr>
            <p:ph idx="1"/>
          </p:nvPr>
        </p:nvSpPr>
        <p:spPr/>
        <p:txBody>
          <a:bodyPr>
            <a:normAutofit/>
          </a:bodyPr>
          <a:lstStyle/>
          <a:p>
            <a:r>
              <a:rPr lang="fr-FR" b="1" dirty="0" smtClean="0"/>
              <a:t>Nom</a:t>
            </a:r>
            <a:r>
              <a:rPr lang="fr-FR" dirty="0" smtClean="0"/>
              <a:t>, </a:t>
            </a:r>
            <a:r>
              <a:rPr lang="fr-FR" b="1" dirty="0" smtClean="0"/>
              <a:t>Prénom</a:t>
            </a:r>
            <a:r>
              <a:rPr lang="fr-FR" dirty="0" smtClean="0"/>
              <a:t> et adresse du </a:t>
            </a:r>
            <a:r>
              <a:rPr lang="fr-FR" b="1" dirty="0" smtClean="0"/>
              <a:t>domicile fiscal</a:t>
            </a:r>
          </a:p>
          <a:p>
            <a:r>
              <a:rPr lang="fr-FR" dirty="0" smtClean="0"/>
              <a:t>La </a:t>
            </a:r>
            <a:r>
              <a:rPr lang="fr-FR" b="1" dirty="0" smtClean="0"/>
              <a:t>nature</a:t>
            </a:r>
            <a:r>
              <a:rPr lang="fr-FR" dirty="0" smtClean="0"/>
              <a:t> de la ou des </a:t>
            </a:r>
            <a:r>
              <a:rPr lang="fr-FR" b="1" dirty="0" smtClean="0"/>
              <a:t>professions</a:t>
            </a:r>
            <a:r>
              <a:rPr lang="fr-FR" dirty="0" smtClean="0"/>
              <a:t> exercées</a:t>
            </a:r>
          </a:p>
          <a:p>
            <a:r>
              <a:rPr lang="fr-FR" dirty="0" smtClean="0"/>
              <a:t>Le </a:t>
            </a:r>
            <a:r>
              <a:rPr lang="fr-FR" b="1" dirty="0" smtClean="0"/>
              <a:t>lieu de situation </a:t>
            </a:r>
            <a:r>
              <a:rPr lang="fr-FR" dirty="0" smtClean="0"/>
              <a:t>ainsi que le ou les </a:t>
            </a:r>
            <a:r>
              <a:rPr lang="fr-FR" b="1" dirty="0" smtClean="0"/>
              <a:t>numéros</a:t>
            </a:r>
            <a:r>
              <a:rPr lang="fr-FR" dirty="0" smtClean="0"/>
              <a:t> de </a:t>
            </a:r>
            <a:r>
              <a:rPr lang="fr-FR" b="1" dirty="0" smtClean="0"/>
              <a:t>Patentes</a:t>
            </a:r>
          </a:p>
          <a:p>
            <a:r>
              <a:rPr lang="fr-FR" dirty="0" smtClean="0"/>
              <a:t>Le numéro de </a:t>
            </a:r>
            <a:r>
              <a:rPr lang="fr-FR" b="1" dirty="0" smtClean="0"/>
              <a:t>Carte d’Identité Nationale</a:t>
            </a:r>
          </a:p>
          <a:p>
            <a:r>
              <a:rPr lang="fr-FR" dirty="0" smtClean="0"/>
              <a:t>Le numéro </a:t>
            </a:r>
            <a:r>
              <a:rPr lang="fr-FR" b="1" dirty="0" smtClean="0"/>
              <a:t>d’Identification Fiscale</a:t>
            </a:r>
          </a:p>
          <a:p>
            <a:r>
              <a:rPr lang="fr-FR" dirty="0" smtClean="0"/>
              <a:t>Le numéro d’article de la </a:t>
            </a:r>
            <a:r>
              <a:rPr lang="fr-FR" b="1" dirty="0" smtClean="0"/>
              <a:t>Taxe d’Edilité</a:t>
            </a:r>
          </a:p>
          <a:p>
            <a:r>
              <a:rPr lang="fr-FR" dirty="0" smtClean="0"/>
              <a:t>Toutes indication nécessaires à l’application des </a:t>
            </a:r>
            <a:r>
              <a:rPr lang="fr-FR" b="1" dirty="0" smtClean="0"/>
              <a:t>déductions</a:t>
            </a:r>
            <a:r>
              <a:rPr lang="fr-FR" dirty="0" smtClean="0"/>
              <a:t> et des </a:t>
            </a:r>
            <a:r>
              <a:rPr lang="fr-FR" b="1" dirty="0" smtClean="0"/>
              <a:t>retenues à la source</a:t>
            </a:r>
          </a:p>
          <a:p>
            <a:r>
              <a:rPr lang="fr-FR" dirty="0" smtClean="0"/>
              <a:t>La déclaration doit être accompagnée de toutes les </a:t>
            </a:r>
            <a:r>
              <a:rPr lang="fr-FR" b="1" dirty="0" smtClean="0"/>
              <a:t>pièces justificatives</a:t>
            </a:r>
            <a:endParaRPr lang="fr-FR" b="1" dirty="0"/>
          </a:p>
        </p:txBody>
      </p:sp>
    </p:spTree>
    <p:extLst>
      <p:ext uri="{BB962C8B-B14F-4D97-AF65-F5344CB8AC3E}">
        <p14:creationId xmlns:p14="http://schemas.microsoft.com/office/powerpoint/2010/main" val="2812681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BASE DE L’IMPOT</a:t>
            </a:r>
            <a:br>
              <a:rPr lang="fr-FR" dirty="0" smtClean="0"/>
            </a:br>
            <a:r>
              <a:rPr lang="fr-FR" dirty="0" smtClean="0"/>
              <a:t>REVENU GLOBAL IMPOSABLE</a:t>
            </a:r>
            <a:endParaRPr lang="fr-FR" dirty="0"/>
          </a:p>
        </p:txBody>
      </p:sp>
      <p:sp>
        <p:nvSpPr>
          <p:cNvPr id="3" name="Espace réservé du contenu 2"/>
          <p:cNvSpPr>
            <a:spLocks noGrp="1"/>
          </p:cNvSpPr>
          <p:nvPr>
            <p:ph idx="1"/>
          </p:nvPr>
        </p:nvSpPr>
        <p:spPr/>
        <p:txBody>
          <a:bodyPr/>
          <a:lstStyle/>
          <a:p>
            <a:pPr>
              <a:buNone/>
            </a:pPr>
            <a:endParaRPr lang="fr-FR" dirty="0" smtClean="0"/>
          </a:p>
          <a:p>
            <a:pPr>
              <a:buNone/>
            </a:pPr>
            <a:r>
              <a:rPr lang="fr-FR" dirty="0" smtClean="0"/>
              <a:t>                 </a:t>
            </a:r>
            <a:r>
              <a:rPr lang="fr-FR" b="1" dirty="0" smtClean="0"/>
              <a:t>Revenu global imposable  </a:t>
            </a:r>
          </a:p>
          <a:p>
            <a:pPr>
              <a:buNone/>
            </a:pPr>
            <a:r>
              <a:rPr lang="fr-FR" sz="5400" dirty="0"/>
              <a:t>                      =</a:t>
            </a:r>
            <a:endParaRPr lang="fr-FR" dirty="0" smtClean="0"/>
          </a:p>
          <a:p>
            <a:pPr>
              <a:buNone/>
            </a:pPr>
            <a:r>
              <a:rPr lang="fr-FR" dirty="0" smtClean="0"/>
              <a:t>                 Somme des </a:t>
            </a:r>
            <a:r>
              <a:rPr lang="fr-FR" b="1" dirty="0" smtClean="0"/>
              <a:t>revenus catégoriels</a:t>
            </a:r>
            <a:endParaRPr lang="fr-FR" b="1" dirty="0"/>
          </a:p>
          <a:p>
            <a:pPr>
              <a:buNone/>
            </a:pPr>
            <a:endParaRPr lang="fr-FR" dirty="0" smtClean="0"/>
          </a:p>
          <a:p>
            <a:pPr algn="just">
              <a:buNone/>
            </a:pPr>
            <a:r>
              <a:rPr lang="fr-FR" dirty="0" smtClean="0"/>
              <a:t>NB / Un contribuable peut avoir plusieurs sources de revenus : salarié, agricole, professionnel…c’est ce qu’on appelle des revenus catégoriels parce qu’ils relèvent de </a:t>
            </a:r>
            <a:r>
              <a:rPr lang="fr-FR" b="1" dirty="0" smtClean="0"/>
              <a:t>plusieurs catégories</a:t>
            </a:r>
            <a:endParaRPr lang="fr-FR" b="1" dirty="0"/>
          </a:p>
        </p:txBody>
      </p:sp>
    </p:spTree>
    <p:extLst>
      <p:ext uri="{BB962C8B-B14F-4D97-AF65-F5344CB8AC3E}">
        <p14:creationId xmlns:p14="http://schemas.microsoft.com/office/powerpoint/2010/main" val="15538908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REVENU NET CATEGORIEL</a:t>
            </a:r>
            <a:endParaRPr lang="fr-FR" dirty="0"/>
          </a:p>
        </p:txBody>
      </p:sp>
      <p:sp>
        <p:nvSpPr>
          <p:cNvPr id="3" name="Espace réservé du contenu 2"/>
          <p:cNvSpPr>
            <a:spLocks noGrp="1"/>
          </p:cNvSpPr>
          <p:nvPr>
            <p:ph idx="1"/>
          </p:nvPr>
        </p:nvSpPr>
        <p:spPr/>
        <p:txBody>
          <a:bodyPr>
            <a:normAutofit/>
          </a:bodyPr>
          <a:lstStyle/>
          <a:p>
            <a:endParaRPr lang="fr-FR" dirty="0" smtClean="0"/>
          </a:p>
          <a:p>
            <a:endParaRPr lang="fr-FR" dirty="0" smtClean="0"/>
          </a:p>
          <a:p>
            <a:pPr algn="just"/>
            <a:r>
              <a:rPr lang="fr-FR" dirty="0" smtClean="0"/>
              <a:t>Le </a:t>
            </a:r>
            <a:r>
              <a:rPr lang="fr-FR" b="1" dirty="0" smtClean="0"/>
              <a:t>revenu net catégoriel </a:t>
            </a:r>
            <a:r>
              <a:rPr lang="fr-FR" dirty="0" smtClean="0"/>
              <a:t>est déterminé distinctement suivant les règles propres </a:t>
            </a:r>
          </a:p>
          <a:p>
            <a:pPr algn="just">
              <a:buNone/>
            </a:pPr>
            <a:r>
              <a:rPr lang="fr-FR" dirty="0" smtClean="0"/>
              <a:t>    à chaque catégorie:   fonciers, salariaux...</a:t>
            </a:r>
          </a:p>
          <a:p>
            <a:pPr algn="just">
              <a:buNone/>
            </a:pPr>
            <a:endParaRPr lang="fr-FR" dirty="0" smtClean="0"/>
          </a:p>
          <a:p>
            <a:pPr algn="just">
              <a:buNone/>
            </a:pPr>
            <a:r>
              <a:rPr lang="fr-FR" dirty="0" smtClean="0"/>
              <a:t>Ce sont des revenus nets car les </a:t>
            </a:r>
            <a:r>
              <a:rPr lang="fr-FR" b="1" dirty="0" smtClean="0"/>
              <a:t>dépenses</a:t>
            </a:r>
            <a:r>
              <a:rPr lang="fr-FR" dirty="0" smtClean="0"/>
              <a:t> qui ont été effectuées en vue de l’acquisition ou de la conservation du revenu sont </a:t>
            </a:r>
            <a:r>
              <a:rPr lang="fr-FR" b="1" dirty="0" smtClean="0"/>
              <a:t>déduites</a:t>
            </a:r>
            <a:r>
              <a:rPr lang="fr-FR" dirty="0" smtClean="0"/>
              <a:t> des revenus bruts de chaque catégorie pour déterminer le revenu catégoriel imposable.</a:t>
            </a:r>
            <a:endParaRPr lang="fr-FR" dirty="0"/>
          </a:p>
        </p:txBody>
      </p:sp>
    </p:spTree>
    <p:extLst>
      <p:ext uri="{BB962C8B-B14F-4D97-AF65-F5344CB8AC3E}">
        <p14:creationId xmlns:p14="http://schemas.microsoft.com/office/powerpoint/2010/main" val="41396816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DE L’IMPOT</a:t>
            </a:r>
            <a:endParaRPr lang="fr-FR" dirty="0"/>
          </a:p>
        </p:txBody>
      </p:sp>
      <p:graphicFrame>
        <p:nvGraphicFramePr>
          <p:cNvPr id="4" name="Espace réservé du contenu 3"/>
          <p:cNvGraphicFramePr>
            <a:graphicFrameLocks noGrp="1"/>
          </p:cNvGraphicFramePr>
          <p:nvPr>
            <p:ph idx="1"/>
          </p:nvPr>
        </p:nvGraphicFramePr>
        <p:xfrm>
          <a:off x="2452662" y="1928802"/>
          <a:ext cx="7467600" cy="2494280"/>
        </p:xfrm>
        <a:graphic>
          <a:graphicData uri="http://schemas.openxmlformats.org/drawingml/2006/table">
            <a:tbl>
              <a:tblPr firstRow="1" bandRow="1">
                <a:tableStyleId>{5C22544A-7EE6-4342-B048-85BDC9FD1C3A}</a:tableStyleId>
              </a:tblPr>
              <a:tblGrid>
                <a:gridCol w="2489200"/>
                <a:gridCol w="2489200"/>
                <a:gridCol w="2489200"/>
              </a:tblGrid>
              <a:tr h="256552">
                <a:tc>
                  <a:txBody>
                    <a:bodyPr/>
                    <a:lstStyle/>
                    <a:p>
                      <a:endParaRPr lang="fr-FR" dirty="0" smtClean="0"/>
                    </a:p>
                    <a:p>
                      <a:r>
                        <a:rPr lang="fr-FR" dirty="0" smtClean="0"/>
                        <a:t>Revenu annuel </a:t>
                      </a:r>
                      <a:endParaRPr lang="fr-FR" dirty="0"/>
                    </a:p>
                  </a:txBody>
                  <a:tcPr/>
                </a:tc>
                <a:tc>
                  <a:txBody>
                    <a:bodyPr/>
                    <a:lstStyle/>
                    <a:p>
                      <a:endParaRPr lang="fr-FR" dirty="0" smtClean="0"/>
                    </a:p>
                    <a:p>
                      <a:r>
                        <a:rPr lang="fr-FR" dirty="0" smtClean="0"/>
                        <a:t>           Taux</a:t>
                      </a:r>
                      <a:endParaRPr lang="fr-FR" dirty="0"/>
                    </a:p>
                  </a:txBody>
                  <a:tcPr/>
                </a:tc>
                <a:tc>
                  <a:txBody>
                    <a:bodyPr/>
                    <a:lstStyle/>
                    <a:p>
                      <a:endParaRPr lang="fr-FR" dirty="0" smtClean="0"/>
                    </a:p>
                    <a:p>
                      <a:r>
                        <a:rPr lang="fr-FR" dirty="0" smtClean="0"/>
                        <a:t>Somme à déduire</a:t>
                      </a:r>
                      <a:endParaRPr lang="fr-FR" dirty="0"/>
                    </a:p>
                  </a:txBody>
                  <a:tcPr/>
                </a:tc>
              </a:tr>
              <a:tr h="370840">
                <a:tc>
                  <a:txBody>
                    <a:bodyPr/>
                    <a:lstStyle/>
                    <a:p>
                      <a:r>
                        <a:rPr lang="fr-FR" dirty="0" smtClean="0"/>
                        <a:t>30 001  à</a:t>
                      </a:r>
                      <a:r>
                        <a:rPr lang="fr-FR" baseline="0" dirty="0" smtClean="0"/>
                        <a:t>  50 000</a:t>
                      </a:r>
                      <a:endParaRPr lang="fr-FR" dirty="0"/>
                    </a:p>
                  </a:txBody>
                  <a:tcPr/>
                </a:tc>
                <a:tc>
                  <a:txBody>
                    <a:bodyPr/>
                    <a:lstStyle/>
                    <a:p>
                      <a:r>
                        <a:rPr lang="fr-FR" dirty="0" smtClean="0"/>
                        <a:t>                 10 %</a:t>
                      </a:r>
                      <a:endParaRPr lang="fr-FR" dirty="0"/>
                    </a:p>
                  </a:txBody>
                  <a:tcPr/>
                </a:tc>
                <a:tc>
                  <a:txBody>
                    <a:bodyPr/>
                    <a:lstStyle/>
                    <a:p>
                      <a:r>
                        <a:rPr lang="fr-FR" dirty="0" smtClean="0"/>
                        <a:t>          3000</a:t>
                      </a:r>
                      <a:endParaRPr lang="fr-FR" dirty="0"/>
                    </a:p>
                  </a:txBody>
                  <a:tcPr/>
                </a:tc>
              </a:tr>
              <a:tr h="370840">
                <a:tc>
                  <a:txBody>
                    <a:bodyPr/>
                    <a:lstStyle/>
                    <a:p>
                      <a:r>
                        <a:rPr lang="fr-FR" dirty="0" smtClean="0"/>
                        <a:t>50 001  à  60</a:t>
                      </a:r>
                      <a:r>
                        <a:rPr lang="fr-FR" baseline="0" dirty="0" smtClean="0"/>
                        <a:t> 000</a:t>
                      </a:r>
                      <a:endParaRPr lang="fr-FR" dirty="0"/>
                    </a:p>
                  </a:txBody>
                  <a:tcPr/>
                </a:tc>
                <a:tc>
                  <a:txBody>
                    <a:bodyPr/>
                    <a:lstStyle/>
                    <a:p>
                      <a:r>
                        <a:rPr lang="fr-FR" dirty="0" smtClean="0"/>
                        <a:t>                 20 %</a:t>
                      </a:r>
                      <a:endParaRPr lang="fr-FR" dirty="0"/>
                    </a:p>
                  </a:txBody>
                  <a:tcPr/>
                </a:tc>
                <a:tc>
                  <a:txBody>
                    <a:bodyPr/>
                    <a:lstStyle/>
                    <a:p>
                      <a:r>
                        <a:rPr lang="fr-FR" dirty="0" smtClean="0"/>
                        <a:t>          8000</a:t>
                      </a:r>
                      <a:endParaRPr lang="fr-FR" dirty="0"/>
                    </a:p>
                  </a:txBody>
                  <a:tcPr/>
                </a:tc>
              </a:tr>
              <a:tr h="370840">
                <a:tc>
                  <a:txBody>
                    <a:bodyPr/>
                    <a:lstStyle/>
                    <a:p>
                      <a:r>
                        <a:rPr lang="fr-FR" dirty="0" smtClean="0"/>
                        <a:t>60 001  à</a:t>
                      </a:r>
                      <a:r>
                        <a:rPr lang="fr-FR" baseline="0" dirty="0" smtClean="0"/>
                        <a:t>  80 000</a:t>
                      </a:r>
                      <a:endParaRPr lang="fr-FR" dirty="0"/>
                    </a:p>
                  </a:txBody>
                  <a:tcPr/>
                </a:tc>
                <a:tc>
                  <a:txBody>
                    <a:bodyPr/>
                    <a:lstStyle/>
                    <a:p>
                      <a:r>
                        <a:rPr lang="fr-FR" dirty="0" smtClean="0"/>
                        <a:t>                 30 %</a:t>
                      </a:r>
                      <a:endParaRPr lang="fr-FR" dirty="0"/>
                    </a:p>
                  </a:txBody>
                  <a:tcPr/>
                </a:tc>
                <a:tc>
                  <a:txBody>
                    <a:bodyPr/>
                    <a:lstStyle/>
                    <a:p>
                      <a:r>
                        <a:rPr lang="fr-FR" dirty="0" smtClean="0"/>
                        <a:t>          14000</a:t>
                      </a:r>
                      <a:endParaRPr lang="fr-FR" dirty="0"/>
                    </a:p>
                  </a:txBody>
                  <a:tcPr/>
                </a:tc>
              </a:tr>
              <a:tr h="370840">
                <a:tc>
                  <a:txBody>
                    <a:bodyPr/>
                    <a:lstStyle/>
                    <a:p>
                      <a:r>
                        <a:rPr lang="fr-FR" dirty="0" smtClean="0"/>
                        <a:t>80 001</a:t>
                      </a:r>
                      <a:r>
                        <a:rPr lang="fr-FR" baseline="0" dirty="0" smtClean="0"/>
                        <a:t>  à  180 000</a:t>
                      </a:r>
                      <a:endParaRPr lang="fr-FR" dirty="0"/>
                    </a:p>
                  </a:txBody>
                  <a:tcPr/>
                </a:tc>
                <a:tc>
                  <a:txBody>
                    <a:bodyPr/>
                    <a:lstStyle/>
                    <a:p>
                      <a:r>
                        <a:rPr lang="fr-FR" dirty="0" smtClean="0"/>
                        <a:t>                 34 %</a:t>
                      </a:r>
                      <a:endParaRPr lang="fr-FR" dirty="0"/>
                    </a:p>
                  </a:txBody>
                  <a:tcPr/>
                </a:tc>
                <a:tc>
                  <a:txBody>
                    <a:bodyPr/>
                    <a:lstStyle/>
                    <a:p>
                      <a:r>
                        <a:rPr lang="fr-FR" dirty="0" smtClean="0"/>
                        <a:t>          17200</a:t>
                      </a:r>
                      <a:endParaRPr lang="fr-FR" dirty="0"/>
                    </a:p>
                  </a:txBody>
                  <a:tcPr/>
                </a:tc>
              </a:tr>
              <a:tr h="370840">
                <a:tc>
                  <a:txBody>
                    <a:bodyPr/>
                    <a:lstStyle/>
                    <a:p>
                      <a:r>
                        <a:rPr lang="fr-FR" dirty="0" smtClean="0"/>
                        <a:t>180 001 et  +</a:t>
                      </a:r>
                      <a:endParaRPr lang="fr-FR" dirty="0"/>
                    </a:p>
                  </a:txBody>
                  <a:tcPr/>
                </a:tc>
                <a:tc>
                  <a:txBody>
                    <a:bodyPr/>
                    <a:lstStyle/>
                    <a:p>
                      <a:r>
                        <a:rPr lang="fr-FR" smtClean="0"/>
                        <a:t>                 38 </a:t>
                      </a:r>
                      <a:r>
                        <a:rPr lang="fr-FR" dirty="0" smtClean="0"/>
                        <a:t>%</a:t>
                      </a:r>
                      <a:endParaRPr lang="fr-FR" dirty="0"/>
                    </a:p>
                  </a:txBody>
                  <a:tcPr/>
                </a:tc>
                <a:tc>
                  <a:txBody>
                    <a:bodyPr/>
                    <a:lstStyle/>
                    <a:p>
                      <a:r>
                        <a:rPr lang="fr-FR" dirty="0" smtClean="0"/>
                        <a:t>          24400</a:t>
                      </a:r>
                      <a:endParaRPr lang="fr-FR" dirty="0"/>
                    </a:p>
                  </a:txBody>
                  <a:tcPr/>
                </a:tc>
              </a:tr>
            </a:tbl>
          </a:graphicData>
        </a:graphic>
      </p:graphicFrame>
    </p:spTree>
    <p:extLst>
      <p:ext uri="{BB962C8B-B14F-4D97-AF65-F5344CB8AC3E}">
        <p14:creationId xmlns:p14="http://schemas.microsoft.com/office/powerpoint/2010/main" val="19422971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IMPOT SUR LE REVENU</a:t>
            </a:r>
            <a:endParaRPr lang="fr-FR" dirty="0"/>
          </a:p>
        </p:txBody>
      </p:sp>
      <p:sp>
        <p:nvSpPr>
          <p:cNvPr id="3" name="Espace réservé du contenu 2"/>
          <p:cNvSpPr>
            <a:spLocks noGrp="1"/>
          </p:cNvSpPr>
          <p:nvPr>
            <p:ph idx="1"/>
          </p:nvPr>
        </p:nvSpPr>
        <p:spPr/>
        <p:txBody>
          <a:bodyPr>
            <a:normAutofit/>
          </a:bodyPr>
          <a:lstStyle/>
          <a:p>
            <a:r>
              <a:rPr lang="fr-FR" sz="4000" dirty="0" smtClean="0"/>
              <a:t>CHAPITRE I /</a:t>
            </a:r>
          </a:p>
          <a:p>
            <a:pPr marL="0" indent="0">
              <a:buNone/>
            </a:pPr>
            <a:r>
              <a:rPr lang="fr-FR" sz="4000" dirty="0" smtClean="0"/>
              <a:t>                                                   				DISPOSITIONS GENERALES</a:t>
            </a:r>
            <a:endParaRPr lang="fr-FR" sz="4000" dirty="0"/>
          </a:p>
        </p:txBody>
      </p:sp>
    </p:spTree>
    <p:extLst>
      <p:ext uri="{BB962C8B-B14F-4D97-AF65-F5344CB8AC3E}">
        <p14:creationId xmlns:p14="http://schemas.microsoft.com/office/powerpoint/2010/main" val="22560681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PROCESSUS DE CALCUL</a:t>
            </a:r>
            <a:endParaRPr lang="fr-FR" dirty="0"/>
          </a:p>
        </p:txBody>
      </p:sp>
      <p:sp>
        <p:nvSpPr>
          <p:cNvPr id="3" name="Espace réservé du contenu 2"/>
          <p:cNvSpPr>
            <a:spLocks noGrp="1"/>
          </p:cNvSpPr>
          <p:nvPr>
            <p:ph idx="1"/>
          </p:nvPr>
        </p:nvSpPr>
        <p:spPr/>
        <p:txBody>
          <a:bodyPr/>
          <a:lstStyle/>
          <a:p>
            <a:pPr algn="just"/>
            <a:r>
              <a:rPr lang="fr-FR" dirty="0" smtClean="0"/>
              <a:t>Le barème  précédent est applicable au </a:t>
            </a:r>
            <a:r>
              <a:rPr lang="fr-FR" b="1" dirty="0" smtClean="0"/>
              <a:t>revenu net annuel</a:t>
            </a:r>
          </a:p>
          <a:p>
            <a:pPr algn="just"/>
            <a:r>
              <a:rPr lang="fr-FR" dirty="0" smtClean="0"/>
              <a:t>Il suffit alors de chercher l’</a:t>
            </a:r>
            <a:r>
              <a:rPr lang="fr-FR" b="1" dirty="0" smtClean="0"/>
              <a:t>intervalle</a:t>
            </a:r>
            <a:r>
              <a:rPr lang="fr-FR" dirty="0" smtClean="0"/>
              <a:t> </a:t>
            </a:r>
            <a:r>
              <a:rPr lang="fr-FR" b="1" dirty="0" smtClean="0"/>
              <a:t>correspondant</a:t>
            </a:r>
            <a:r>
              <a:rPr lang="fr-FR" dirty="0" smtClean="0"/>
              <a:t> au Revenu Net imposable, qui se trouve dans le tableau précédent, d’appliquer le </a:t>
            </a:r>
            <a:r>
              <a:rPr lang="fr-FR" b="1" dirty="0" smtClean="0"/>
              <a:t>taux correspondant </a:t>
            </a:r>
            <a:r>
              <a:rPr lang="fr-FR" dirty="0" smtClean="0"/>
              <a:t>et de </a:t>
            </a:r>
            <a:r>
              <a:rPr lang="fr-FR" b="1" dirty="0" smtClean="0"/>
              <a:t>déduire la somme à déduire correspondante</a:t>
            </a:r>
          </a:p>
          <a:p>
            <a:pPr algn="just"/>
            <a:r>
              <a:rPr lang="fr-FR" dirty="0" smtClean="0"/>
              <a:t>Ce barème annuel s’applique à </a:t>
            </a:r>
            <a:r>
              <a:rPr lang="fr-FR" b="1" dirty="0" smtClean="0"/>
              <a:t>tous les revenus </a:t>
            </a:r>
            <a:r>
              <a:rPr lang="fr-FR" dirty="0" smtClean="0"/>
              <a:t>rentrant dans le champ d’application de l’IR, mais les modalités de détermination du revenu net imposable diffèrent selon la nature du revenu considéré.</a:t>
            </a:r>
            <a:endParaRPr lang="fr-FR" dirty="0"/>
          </a:p>
        </p:txBody>
      </p:sp>
    </p:spTree>
    <p:extLst>
      <p:ext uri="{BB962C8B-B14F-4D97-AF65-F5344CB8AC3E}">
        <p14:creationId xmlns:p14="http://schemas.microsoft.com/office/powerpoint/2010/main" val="5147884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SPECIFIQUES  </a:t>
            </a:r>
            <a:r>
              <a:rPr lang="fr-FR" sz="2800" b="1" dirty="0"/>
              <a:t>10%</a:t>
            </a:r>
            <a:br>
              <a:rPr lang="fr-FR" sz="2800" b="1" dirty="0"/>
            </a:br>
            <a:endParaRPr lang="fr-FR" dirty="0"/>
          </a:p>
        </p:txBody>
      </p:sp>
      <p:sp>
        <p:nvSpPr>
          <p:cNvPr id="3" name="Espace réservé du contenu 2"/>
          <p:cNvSpPr>
            <a:spLocks noGrp="1"/>
          </p:cNvSpPr>
          <p:nvPr>
            <p:ph idx="1"/>
          </p:nvPr>
        </p:nvSpPr>
        <p:spPr/>
        <p:txBody>
          <a:bodyPr/>
          <a:lstStyle/>
          <a:p>
            <a:endParaRPr lang="fr-FR" dirty="0" smtClean="0"/>
          </a:p>
          <a:p>
            <a:pPr algn="just"/>
            <a:r>
              <a:rPr lang="fr-FR" dirty="0" smtClean="0"/>
              <a:t>Les produits bruts hors taxe versés par des entreprises marocaines à des sociétés étrangères non résidentes</a:t>
            </a:r>
          </a:p>
          <a:p>
            <a:pPr algn="just"/>
            <a:r>
              <a:rPr lang="fr-FR" dirty="0" smtClean="0"/>
              <a:t>Au montant brut des revenus fonciers imposables, inférieur à 120 000 DH</a:t>
            </a:r>
          </a:p>
          <a:p>
            <a:pPr algn="just">
              <a:buNone/>
            </a:pPr>
            <a:r>
              <a:rPr lang="fr-FR" dirty="0" smtClean="0"/>
              <a:t>                </a:t>
            </a:r>
            <a:endParaRPr lang="fr-FR" dirty="0"/>
          </a:p>
        </p:txBody>
      </p:sp>
    </p:spTree>
    <p:extLst>
      <p:ext uri="{BB962C8B-B14F-4D97-AF65-F5344CB8AC3E}">
        <p14:creationId xmlns:p14="http://schemas.microsoft.com/office/powerpoint/2010/main" val="29785109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SPECIFIQUES</a:t>
            </a:r>
            <a:endParaRPr lang="fr-FR" dirty="0"/>
          </a:p>
        </p:txBody>
      </p:sp>
      <p:sp>
        <p:nvSpPr>
          <p:cNvPr id="3" name="Espace réservé du contenu 2"/>
          <p:cNvSpPr>
            <a:spLocks noGrp="1"/>
          </p:cNvSpPr>
          <p:nvPr>
            <p:ph idx="1"/>
          </p:nvPr>
        </p:nvSpPr>
        <p:spPr/>
        <p:txBody>
          <a:bodyPr/>
          <a:lstStyle/>
          <a:p>
            <a:pPr algn="ctr">
              <a:buNone/>
            </a:pPr>
            <a:r>
              <a:rPr lang="fr-FR" b="1" dirty="0"/>
              <a:t>15% aux profits nets résultant</a:t>
            </a:r>
          </a:p>
          <a:p>
            <a:pPr algn="just"/>
            <a:r>
              <a:rPr lang="fr-FR" dirty="0" smtClean="0"/>
              <a:t>Des cessions d’actions cotées en bourse</a:t>
            </a:r>
          </a:p>
          <a:p>
            <a:pPr algn="just"/>
            <a:r>
              <a:rPr lang="fr-FR" dirty="0" smtClean="0"/>
              <a:t>Des cessions d’actions ou parts d’OPCVM dont l’actif est investi en permanence à hauteur d’au moins 60% d’actions</a:t>
            </a:r>
          </a:p>
          <a:p>
            <a:pPr algn="just"/>
            <a:r>
              <a:rPr lang="fr-FR" dirty="0" smtClean="0"/>
              <a:t>Du rachat ou du retrait des titres ou de liquidités d’un plan d’épargne en actions avant la durée de 5 ans</a:t>
            </a:r>
          </a:p>
          <a:p>
            <a:pPr algn="just"/>
            <a:r>
              <a:rPr lang="fr-FR" dirty="0" smtClean="0"/>
              <a:t>Des revenus bruts de capitaux mobiliers de source étrangère.</a:t>
            </a:r>
          </a:p>
          <a:p>
            <a:endParaRPr lang="fr-FR" dirty="0" smtClean="0"/>
          </a:p>
          <a:p>
            <a:endParaRPr lang="fr-FR" dirty="0"/>
          </a:p>
        </p:txBody>
      </p:sp>
    </p:spTree>
    <p:extLst>
      <p:ext uri="{BB962C8B-B14F-4D97-AF65-F5344CB8AC3E}">
        <p14:creationId xmlns:p14="http://schemas.microsoft.com/office/powerpoint/2010/main" val="206504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 </a:t>
            </a:r>
            <a:r>
              <a:rPr lang="fr-FR" sz="3200" b="1" dirty="0"/>
              <a:t>17%</a:t>
            </a:r>
            <a:br>
              <a:rPr lang="fr-FR" sz="3200" b="1" dirty="0"/>
            </a:br>
            <a:endParaRPr lang="fr-FR" dirty="0"/>
          </a:p>
        </p:txBody>
      </p:sp>
      <p:sp>
        <p:nvSpPr>
          <p:cNvPr id="3" name="Espace réservé du contenu 2"/>
          <p:cNvSpPr>
            <a:spLocks noGrp="1"/>
          </p:cNvSpPr>
          <p:nvPr>
            <p:ph idx="1"/>
          </p:nvPr>
        </p:nvSpPr>
        <p:spPr/>
        <p:txBody>
          <a:bodyPr/>
          <a:lstStyle/>
          <a:p>
            <a:pPr algn="ctr">
              <a:buNone/>
            </a:pPr>
            <a:endParaRPr lang="fr-FR" sz="3600" b="1" dirty="0"/>
          </a:p>
          <a:p>
            <a:pPr algn="ctr">
              <a:buNone/>
            </a:pPr>
            <a:endParaRPr lang="fr-FR" sz="3600" b="1" dirty="0"/>
          </a:p>
          <a:p>
            <a:pPr algn="just"/>
            <a:r>
              <a:rPr lang="fr-FR" dirty="0" smtClean="0"/>
              <a:t>Les revenus occasionnels versés aux enseignants vacataires. La retenue est appliquée au revenu brut global, sans aucune déduction. Il est libératoire de l’IR.</a:t>
            </a:r>
            <a:endParaRPr lang="fr-FR" dirty="0"/>
          </a:p>
        </p:txBody>
      </p:sp>
    </p:spTree>
    <p:extLst>
      <p:ext uri="{BB962C8B-B14F-4D97-AF65-F5344CB8AC3E}">
        <p14:creationId xmlns:p14="http://schemas.microsoft.com/office/powerpoint/2010/main" val="19755564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SPECIFIQUES  </a:t>
            </a:r>
            <a:r>
              <a:rPr lang="fr-FR" sz="2800" b="1" dirty="0"/>
              <a:t>20%</a:t>
            </a:r>
            <a:br>
              <a:rPr lang="fr-FR" sz="2800" b="1" dirty="0"/>
            </a:br>
            <a:endParaRPr lang="fr-FR" dirty="0"/>
          </a:p>
        </p:txBody>
      </p:sp>
      <p:sp>
        <p:nvSpPr>
          <p:cNvPr id="3" name="Espace réservé du contenu 2"/>
          <p:cNvSpPr>
            <a:spLocks noGrp="1"/>
          </p:cNvSpPr>
          <p:nvPr>
            <p:ph idx="1"/>
          </p:nvPr>
        </p:nvSpPr>
        <p:spPr/>
        <p:txBody>
          <a:bodyPr>
            <a:normAutofit/>
          </a:bodyPr>
          <a:lstStyle/>
          <a:p>
            <a:pPr algn="just"/>
            <a:r>
              <a:rPr lang="fr-FR" dirty="0" smtClean="0"/>
              <a:t>Les profits nets résultant des cessions d’actions non cotées et autres titres de capital</a:t>
            </a:r>
          </a:p>
          <a:p>
            <a:pPr marL="0" indent="0" algn="just">
              <a:buNone/>
            </a:pPr>
            <a:endParaRPr lang="fr-FR" dirty="0" smtClean="0"/>
          </a:p>
          <a:p>
            <a:pPr algn="just"/>
            <a:r>
              <a:rPr lang="fr-FR" dirty="0" smtClean="0"/>
              <a:t>Les profits nets résultant des cessions de capitaux mobiliers de source étrangère</a:t>
            </a:r>
          </a:p>
          <a:p>
            <a:pPr marL="0" indent="0" algn="just">
              <a:buNone/>
            </a:pPr>
            <a:endParaRPr lang="fr-FR" dirty="0" smtClean="0"/>
          </a:p>
          <a:p>
            <a:pPr algn="just"/>
            <a:r>
              <a:rPr lang="fr-FR" dirty="0" smtClean="0"/>
              <a:t>Les rémunérations versées au personnel salarié des société holding offshore</a:t>
            </a:r>
          </a:p>
          <a:p>
            <a:pPr algn="just"/>
            <a:r>
              <a:rPr lang="fr-FR" dirty="0" smtClean="0"/>
              <a:t>………….</a:t>
            </a:r>
            <a:endParaRPr lang="fr-FR" dirty="0"/>
          </a:p>
        </p:txBody>
      </p:sp>
    </p:spTree>
    <p:extLst>
      <p:ext uri="{BB962C8B-B14F-4D97-AF65-F5344CB8AC3E}">
        <p14:creationId xmlns:p14="http://schemas.microsoft.com/office/powerpoint/2010/main" val="23787240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SPECIFIQUES  </a:t>
            </a:r>
            <a:r>
              <a:rPr lang="fr-FR" sz="3200" b="1" dirty="0"/>
              <a:t>30%</a:t>
            </a:r>
            <a:br>
              <a:rPr lang="fr-FR" sz="3200" b="1" dirty="0"/>
            </a:br>
            <a:endParaRPr lang="fr-FR" dirty="0"/>
          </a:p>
        </p:txBody>
      </p:sp>
      <p:sp>
        <p:nvSpPr>
          <p:cNvPr id="3" name="Espace réservé du contenu 2"/>
          <p:cNvSpPr>
            <a:spLocks noGrp="1"/>
          </p:cNvSpPr>
          <p:nvPr>
            <p:ph idx="1"/>
          </p:nvPr>
        </p:nvSpPr>
        <p:spPr/>
        <p:txBody>
          <a:bodyPr>
            <a:normAutofit/>
          </a:bodyPr>
          <a:lstStyle/>
          <a:p>
            <a:pPr algn="just"/>
            <a:r>
              <a:rPr lang="fr-FR" dirty="0" smtClean="0"/>
              <a:t>Les honoraires et rémunérations versés aux médecins non patentables  qui effectuent des actes chirurgicaux dans les cliniques et établissements assimilés</a:t>
            </a:r>
          </a:p>
          <a:p>
            <a:pPr algn="just"/>
            <a:r>
              <a:rPr lang="fr-FR" dirty="0" smtClean="0"/>
              <a:t>Le montant brut des cachets octroyés aux artistes exerçant à titre individuel ou constitués en troupes</a:t>
            </a:r>
          </a:p>
          <a:p>
            <a:pPr marL="0" indent="0" algn="just">
              <a:buNone/>
            </a:pPr>
            <a:endParaRPr lang="fr-FR" dirty="0" smtClean="0"/>
          </a:p>
          <a:p>
            <a:pPr algn="just"/>
            <a:r>
              <a:rPr lang="fr-FR" dirty="0" smtClean="0"/>
              <a:t>……………</a:t>
            </a:r>
            <a:endParaRPr lang="fr-FR" dirty="0"/>
          </a:p>
        </p:txBody>
      </p:sp>
    </p:spTree>
    <p:extLst>
      <p:ext uri="{BB962C8B-B14F-4D97-AF65-F5344CB8AC3E}">
        <p14:creationId xmlns:p14="http://schemas.microsoft.com/office/powerpoint/2010/main" val="39212180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DEDUCTIONS</a:t>
            </a:r>
            <a:endParaRPr lang="fr-FR" dirty="0"/>
          </a:p>
        </p:txBody>
      </p:sp>
      <p:sp>
        <p:nvSpPr>
          <p:cNvPr id="3" name="Espace réservé du contenu 2"/>
          <p:cNvSpPr>
            <a:spLocks noGrp="1"/>
          </p:cNvSpPr>
          <p:nvPr>
            <p:ph idx="1"/>
          </p:nvPr>
        </p:nvSpPr>
        <p:spPr/>
        <p:txBody>
          <a:bodyPr>
            <a:normAutofit/>
          </a:bodyPr>
          <a:lstStyle/>
          <a:p>
            <a:r>
              <a:rPr lang="fr-FR" sz="2800" dirty="0" smtClean="0"/>
              <a:t> Les dons</a:t>
            </a:r>
          </a:p>
          <a:p>
            <a:r>
              <a:rPr lang="fr-FR" sz="2800" dirty="0" smtClean="0"/>
              <a:t>Les intérêts de prêts</a:t>
            </a:r>
          </a:p>
          <a:p>
            <a:r>
              <a:rPr lang="fr-FR" sz="2800" dirty="0" smtClean="0"/>
              <a:t>L’assurance retraite ou cotisations de retraite</a:t>
            </a:r>
          </a:p>
          <a:p>
            <a:r>
              <a:rPr lang="fr-FR" sz="2800" dirty="0" smtClean="0"/>
              <a:t>Les charges de famille</a:t>
            </a:r>
          </a:p>
          <a:p>
            <a:endParaRPr lang="fr-FR" sz="2800" dirty="0"/>
          </a:p>
          <a:p>
            <a:pPr marL="0" indent="0">
              <a:buNone/>
            </a:pPr>
            <a:r>
              <a:rPr lang="fr-FR" sz="2800" dirty="0" smtClean="0"/>
              <a:t>          Selon les </a:t>
            </a:r>
            <a:r>
              <a:rPr lang="fr-FR" sz="2800" b="1" dirty="0" smtClean="0"/>
              <a:t>conditions</a:t>
            </a:r>
            <a:r>
              <a:rPr lang="fr-FR" sz="2800" dirty="0" smtClean="0"/>
              <a:t> ci-après</a:t>
            </a:r>
            <a:endParaRPr lang="fr-FR" sz="2800" dirty="0"/>
          </a:p>
        </p:txBody>
      </p:sp>
    </p:spTree>
    <p:extLst>
      <p:ext uri="{BB962C8B-B14F-4D97-AF65-F5344CB8AC3E}">
        <p14:creationId xmlns:p14="http://schemas.microsoft.com/office/powerpoint/2010/main" val="30306857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DONS</a:t>
            </a:r>
            <a:endParaRPr lang="fr-FR" dirty="0"/>
          </a:p>
        </p:txBody>
      </p:sp>
      <p:sp>
        <p:nvSpPr>
          <p:cNvPr id="3" name="Espace réservé du contenu 2"/>
          <p:cNvSpPr>
            <a:spLocks noGrp="1"/>
          </p:cNvSpPr>
          <p:nvPr>
            <p:ph sz="quarter" idx="1"/>
          </p:nvPr>
        </p:nvSpPr>
        <p:spPr/>
        <p:txBody>
          <a:bodyPr>
            <a:normAutofit lnSpcReduction="10000"/>
          </a:bodyPr>
          <a:lstStyle/>
          <a:p>
            <a:pPr>
              <a:buNone/>
            </a:pPr>
            <a:endParaRPr lang="fr-FR" dirty="0" smtClean="0"/>
          </a:p>
          <a:p>
            <a:pPr algn="ctr">
              <a:buNone/>
            </a:pPr>
            <a:r>
              <a:rPr lang="fr-FR" b="1" dirty="0" smtClean="0"/>
              <a:t>                               </a:t>
            </a:r>
            <a:r>
              <a:rPr lang="fr-FR" sz="2800" b="1" dirty="0" smtClean="0"/>
              <a:t>Article 28-I CGI</a:t>
            </a:r>
          </a:p>
          <a:p>
            <a:pPr>
              <a:buNone/>
            </a:pPr>
            <a:endParaRPr lang="fr-FR" dirty="0" smtClean="0"/>
          </a:p>
          <a:p>
            <a:pPr algn="just">
              <a:buNone/>
            </a:pPr>
            <a:r>
              <a:rPr lang="fr-FR" sz="2400" dirty="0" smtClean="0"/>
              <a:t>  </a:t>
            </a:r>
            <a:r>
              <a:rPr lang="fr-FR" sz="3200" dirty="0" smtClean="0"/>
              <a:t>Sont déductibles les montants des dons en </a:t>
            </a:r>
            <a:r>
              <a:rPr lang="fr-FR" sz="3200" b="1" dirty="0" smtClean="0"/>
              <a:t>argent</a:t>
            </a:r>
            <a:r>
              <a:rPr lang="fr-FR" sz="3200" dirty="0" smtClean="0"/>
              <a:t> ou en </a:t>
            </a:r>
            <a:r>
              <a:rPr lang="fr-FR" sz="3200" b="1" dirty="0" smtClean="0"/>
              <a:t>nature</a:t>
            </a:r>
            <a:r>
              <a:rPr lang="fr-FR" sz="3200" dirty="0" smtClean="0"/>
              <a:t> octroyés aux organismes limitativement énumérés à l’article 10-I-B-2 du CGI  </a:t>
            </a:r>
          </a:p>
          <a:p>
            <a:pPr algn="just">
              <a:buNone/>
            </a:pPr>
            <a:r>
              <a:rPr lang="fr-FR" sz="3200" dirty="0"/>
              <a:t>                     </a:t>
            </a:r>
          </a:p>
        </p:txBody>
      </p:sp>
    </p:spTree>
    <p:extLst>
      <p:ext uri="{BB962C8B-B14F-4D97-AF65-F5344CB8AC3E}">
        <p14:creationId xmlns:p14="http://schemas.microsoft.com/office/powerpoint/2010/main" val="18022433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LISTE DES ORGANISMES POUR LESQUELS LES  BENEFICES DE LA DEDUCTION EST POSSIBLE</a:t>
            </a:r>
            <a:endParaRPr lang="fr-FR" dirty="0"/>
          </a:p>
        </p:txBody>
      </p:sp>
      <p:sp>
        <p:nvSpPr>
          <p:cNvPr id="3" name="Espace réservé du contenu 2"/>
          <p:cNvSpPr>
            <a:spLocks noGrp="1"/>
          </p:cNvSpPr>
          <p:nvPr>
            <p:ph sz="quarter" idx="1"/>
          </p:nvPr>
        </p:nvSpPr>
        <p:spPr/>
        <p:txBody>
          <a:bodyPr>
            <a:normAutofit fontScale="85000" lnSpcReduction="10000"/>
          </a:bodyPr>
          <a:lstStyle/>
          <a:p>
            <a:pPr algn="just"/>
            <a:r>
              <a:rPr lang="fr-FR" dirty="0" smtClean="0"/>
              <a:t>Aux </a:t>
            </a:r>
            <a:r>
              <a:rPr lang="fr-FR" b="1" dirty="0" err="1" smtClean="0"/>
              <a:t>habous</a:t>
            </a:r>
            <a:r>
              <a:rPr lang="fr-FR" b="1" dirty="0" smtClean="0"/>
              <a:t> </a:t>
            </a:r>
            <a:r>
              <a:rPr lang="fr-FR" dirty="0" smtClean="0"/>
              <a:t>et à l’entraide nationale</a:t>
            </a:r>
          </a:p>
          <a:p>
            <a:pPr algn="just"/>
            <a:r>
              <a:rPr lang="fr-FR" dirty="0" smtClean="0"/>
              <a:t>Aux associations reconnues </a:t>
            </a:r>
            <a:r>
              <a:rPr lang="fr-FR" b="1" dirty="0" smtClean="0"/>
              <a:t>d’utilité publique</a:t>
            </a:r>
          </a:p>
          <a:p>
            <a:pPr algn="just"/>
            <a:r>
              <a:rPr lang="fr-FR" dirty="0" smtClean="0"/>
              <a:t>Aux établissements publics ayant pour missions les </a:t>
            </a:r>
            <a:r>
              <a:rPr lang="fr-FR" b="1" dirty="0" smtClean="0"/>
              <a:t>soins de santé </a:t>
            </a:r>
            <a:r>
              <a:rPr lang="fr-FR" dirty="0" smtClean="0"/>
              <a:t>ou les actions </a:t>
            </a:r>
            <a:r>
              <a:rPr lang="fr-FR" b="1" dirty="0" smtClean="0"/>
              <a:t>culturelles, d’enseignement ou de recherche</a:t>
            </a:r>
          </a:p>
          <a:p>
            <a:pPr algn="just"/>
            <a:r>
              <a:rPr lang="fr-FR" dirty="0" smtClean="0"/>
              <a:t>A l’Université </a:t>
            </a:r>
            <a:r>
              <a:rPr lang="fr-FR" b="1" dirty="0" smtClean="0"/>
              <a:t>Al </a:t>
            </a:r>
            <a:r>
              <a:rPr lang="fr-FR" b="1" dirty="0" err="1" smtClean="0"/>
              <a:t>Akhawayne</a:t>
            </a:r>
            <a:endParaRPr lang="fr-FR" b="1" dirty="0" smtClean="0"/>
          </a:p>
          <a:p>
            <a:pPr algn="just"/>
            <a:r>
              <a:rPr lang="fr-FR" dirty="0" smtClean="0"/>
              <a:t>A la ligue nationale de lutte contre les </a:t>
            </a:r>
            <a:r>
              <a:rPr lang="fr-FR" b="1" dirty="0" smtClean="0"/>
              <a:t>maladies cardio-vasculaires</a:t>
            </a:r>
          </a:p>
          <a:p>
            <a:pPr algn="just"/>
            <a:r>
              <a:rPr lang="fr-FR" dirty="0" smtClean="0"/>
              <a:t>A la fondation Hassan II de la lutte contre le </a:t>
            </a:r>
            <a:r>
              <a:rPr lang="fr-FR" b="1" dirty="0" smtClean="0"/>
              <a:t>cancer</a:t>
            </a:r>
          </a:p>
          <a:p>
            <a:pPr algn="just"/>
            <a:r>
              <a:rPr lang="fr-FR" dirty="0" smtClean="0"/>
              <a:t>A la Fondation </a:t>
            </a:r>
            <a:r>
              <a:rPr lang="fr-FR" b="1" dirty="0" smtClean="0"/>
              <a:t>Cheikh </a:t>
            </a:r>
            <a:r>
              <a:rPr lang="fr-FR" b="1" dirty="0" err="1" smtClean="0"/>
              <a:t>Zaid</a:t>
            </a:r>
            <a:endParaRPr lang="fr-FR" b="1" dirty="0" smtClean="0"/>
          </a:p>
          <a:p>
            <a:pPr algn="just"/>
            <a:r>
              <a:rPr lang="fr-FR" dirty="0" smtClean="0"/>
              <a:t>A la Fondation Mohamed V pour la </a:t>
            </a:r>
            <a:r>
              <a:rPr lang="fr-FR" b="1" dirty="0" smtClean="0"/>
              <a:t>solidarité</a:t>
            </a:r>
          </a:p>
          <a:p>
            <a:pPr algn="just"/>
            <a:r>
              <a:rPr lang="fr-FR" dirty="0" smtClean="0"/>
              <a:t>A la Fondation Mohamed VI de promotion des </a:t>
            </a:r>
            <a:r>
              <a:rPr lang="fr-FR" b="1" dirty="0" smtClean="0"/>
              <a:t>œuvres sociales de l’éducation formation</a:t>
            </a:r>
          </a:p>
          <a:p>
            <a:pPr algn="just"/>
            <a:r>
              <a:rPr lang="fr-FR" dirty="0" smtClean="0"/>
              <a:t>Au </a:t>
            </a:r>
            <a:r>
              <a:rPr lang="fr-FR" b="1" dirty="0" smtClean="0"/>
              <a:t>comité olympique</a:t>
            </a:r>
            <a:r>
              <a:rPr lang="fr-FR" dirty="0" smtClean="0"/>
              <a:t> national marocain et aux fédérations </a:t>
            </a:r>
            <a:r>
              <a:rPr lang="fr-FR" b="1" dirty="0" smtClean="0"/>
              <a:t>sportives</a:t>
            </a:r>
            <a:r>
              <a:rPr lang="fr-FR" dirty="0" smtClean="0"/>
              <a:t> régulièrement constituées</a:t>
            </a:r>
          </a:p>
          <a:p>
            <a:pPr algn="just"/>
            <a:endParaRPr lang="fr-FR" dirty="0" smtClean="0"/>
          </a:p>
          <a:p>
            <a:pPr algn="just"/>
            <a:endParaRPr lang="fr-FR" dirty="0"/>
          </a:p>
        </p:txBody>
      </p:sp>
    </p:spTree>
    <p:extLst>
      <p:ext uri="{BB962C8B-B14F-4D97-AF65-F5344CB8AC3E}">
        <p14:creationId xmlns:p14="http://schemas.microsoft.com/office/powerpoint/2010/main" val="3446351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0 0  L 0 -0.33302  E" pathEditMode="relative" ptsTypes="">
                                      <p:cBhvr>
                                        <p:cTn id="6" dur="2000" fill="hold"/>
                                        <p:tgtEl>
                                          <p:spTgt spid="3">
                                            <p:txEl>
                                              <p:pRg st="5" end="5"/>
                                            </p:txEl>
                                          </p:spTgt>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64" presetClass="path" presetSubtype="0" accel="50000" decel="50000" fill="hold" nodeType="clickEffect">
                                  <p:stCondLst>
                                    <p:cond delay="0"/>
                                  </p:stCondLst>
                                  <p:childTnLst>
                                    <p:animMotion origin="layout" path="M 0 0  L 0 -0.33302  E" pathEditMode="relative" ptsTypes="">
                                      <p:cBhvr>
                                        <p:cTn id="10" dur="2000" fill="hold"/>
                                        <p:tgtEl>
                                          <p:spTgt spid="3">
                                            <p:txEl>
                                              <p:pRg st="6" end="6"/>
                                            </p:txEl>
                                          </p:spTgt>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64" presetClass="path" presetSubtype="0" accel="50000" decel="50000" fill="hold" nodeType="clickEffect">
                                  <p:stCondLst>
                                    <p:cond delay="0"/>
                                  </p:stCondLst>
                                  <p:childTnLst>
                                    <p:animMotion origin="layout" path="M 0 0  L 0 -0.33302  E" pathEditMode="relative" ptsTypes="">
                                      <p:cBhvr>
                                        <p:cTn id="14" dur="2000" fill="hold"/>
                                        <p:tgtEl>
                                          <p:spTgt spid="3">
                                            <p:txEl>
                                              <p:pRg st="7" end="7"/>
                                            </p:txEl>
                                          </p:spTgt>
                                        </p:tgtEl>
                                        <p:attrNameLst>
                                          <p:attrName>ppt_x</p:attrName>
                                          <p:attrName>ppt_y</p:attrName>
                                        </p:attrNameLst>
                                      </p:cBhvr>
                                    </p:animMotion>
                                  </p:childTnLst>
                                </p:cTn>
                              </p:par>
                            </p:childTnLst>
                          </p:cTn>
                        </p:par>
                      </p:childTnLst>
                    </p:cTn>
                  </p:par>
                  <p:par>
                    <p:cTn id="15" fill="hold">
                      <p:stCondLst>
                        <p:cond delay="indefinite"/>
                      </p:stCondLst>
                      <p:childTnLst>
                        <p:par>
                          <p:cTn id="16" fill="hold">
                            <p:stCondLst>
                              <p:cond delay="0"/>
                            </p:stCondLst>
                            <p:childTnLst>
                              <p:par>
                                <p:cTn id="17" presetID="64" presetClass="path" presetSubtype="0" accel="50000" decel="50000" fill="hold" nodeType="clickEffect">
                                  <p:stCondLst>
                                    <p:cond delay="0"/>
                                  </p:stCondLst>
                                  <p:childTnLst>
                                    <p:animMotion origin="layout" path="M 0 0  L 0 -0.33302  E" pathEditMode="relative" ptsTypes="">
                                      <p:cBhvr>
                                        <p:cTn id="18" dur="2000" fill="hold"/>
                                        <p:tgtEl>
                                          <p:spTgt spid="3">
                                            <p:txEl>
                                              <p:pRg st="8" end="8"/>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DONS ( Suite)</a:t>
            </a:r>
            <a:endParaRPr lang="fr-FR" dirty="0"/>
          </a:p>
        </p:txBody>
      </p:sp>
      <p:sp>
        <p:nvSpPr>
          <p:cNvPr id="3" name="Espace réservé du contenu 2"/>
          <p:cNvSpPr>
            <a:spLocks noGrp="1"/>
          </p:cNvSpPr>
          <p:nvPr>
            <p:ph sz="quarter" idx="1"/>
          </p:nvPr>
        </p:nvSpPr>
        <p:spPr/>
        <p:txBody>
          <a:bodyPr>
            <a:normAutofit/>
          </a:bodyPr>
          <a:lstStyle/>
          <a:p>
            <a:pPr algn="just"/>
            <a:r>
              <a:rPr lang="fr-FR" sz="2000" dirty="0" smtClean="0"/>
              <a:t>Aux agences </a:t>
            </a:r>
            <a:r>
              <a:rPr lang="fr-FR" sz="2000" b="1" dirty="0" smtClean="0"/>
              <a:t>de promotions et de développement économique et soci</a:t>
            </a:r>
            <a:r>
              <a:rPr lang="fr-FR" sz="2000" dirty="0" smtClean="0"/>
              <a:t>al des préfectures et provinces du Nord, du Sud et celle de l’Orientale…….</a:t>
            </a:r>
          </a:p>
          <a:p>
            <a:pPr algn="just"/>
            <a:r>
              <a:rPr lang="fr-FR" sz="2000" dirty="0" smtClean="0"/>
              <a:t>A l’Agence nationale de </a:t>
            </a:r>
            <a:r>
              <a:rPr lang="fr-FR" sz="2000" b="1" dirty="0" smtClean="0"/>
              <a:t>promotion de l’emploi</a:t>
            </a:r>
          </a:p>
          <a:p>
            <a:pPr algn="just"/>
            <a:r>
              <a:rPr lang="fr-FR" sz="2000" dirty="0" smtClean="0"/>
              <a:t>A l’office national des </a:t>
            </a:r>
            <a:r>
              <a:rPr lang="fr-FR" sz="2000" b="1" dirty="0" smtClean="0"/>
              <a:t>œuvres universitaires</a:t>
            </a:r>
          </a:p>
          <a:p>
            <a:pPr algn="just"/>
            <a:r>
              <a:rPr lang="fr-FR" sz="2000" dirty="0" smtClean="0"/>
              <a:t>Aux associations de </a:t>
            </a:r>
            <a:r>
              <a:rPr lang="fr-FR" sz="2000" b="1" dirty="0" smtClean="0"/>
              <a:t>micro-crédit</a:t>
            </a:r>
          </a:p>
          <a:p>
            <a:pPr algn="just"/>
            <a:r>
              <a:rPr lang="fr-FR" sz="2000" dirty="0" smtClean="0"/>
              <a:t>Aux </a:t>
            </a:r>
            <a:r>
              <a:rPr lang="fr-FR" sz="2000" b="1" dirty="0" smtClean="0"/>
              <a:t>œuvres sociales </a:t>
            </a:r>
            <a:r>
              <a:rPr lang="fr-FR" sz="2000" dirty="0" smtClean="0"/>
              <a:t>des institutions qui sont autorisées par la loi qui les institue à percevoir des dons dans la limite de deux pour mille du chiffre d’affaires du donateur</a:t>
            </a:r>
            <a:endParaRPr lang="fr-FR" sz="2000" dirty="0"/>
          </a:p>
        </p:txBody>
      </p:sp>
    </p:spTree>
    <p:extLst>
      <p:ext uri="{BB962C8B-B14F-4D97-AF65-F5344CB8AC3E}">
        <p14:creationId xmlns:p14="http://schemas.microsoft.com/office/powerpoint/2010/main" val="32189631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CARACTERISTIQUES DE L’IR</a:t>
            </a:r>
            <a:endParaRPr lang="fr-FR" dirty="0"/>
          </a:p>
        </p:txBody>
      </p:sp>
      <p:sp>
        <p:nvSpPr>
          <p:cNvPr id="3" name="Espace réservé du contenu 2"/>
          <p:cNvSpPr>
            <a:spLocks noGrp="1"/>
          </p:cNvSpPr>
          <p:nvPr>
            <p:ph idx="1"/>
          </p:nvPr>
        </p:nvSpPr>
        <p:spPr/>
        <p:txBody>
          <a:bodyPr>
            <a:normAutofit/>
          </a:bodyPr>
          <a:lstStyle/>
          <a:p>
            <a:pPr algn="just"/>
            <a:r>
              <a:rPr lang="fr-FR" dirty="0" smtClean="0"/>
              <a:t>Il est global et général car il est déterminé annuellement d’après la totalité </a:t>
            </a:r>
            <a:r>
              <a:rPr lang="fr-FR" dirty="0"/>
              <a:t>d</a:t>
            </a:r>
            <a:r>
              <a:rPr lang="fr-FR" dirty="0" smtClean="0"/>
              <a:t>es revenus perçus l’année précédente</a:t>
            </a:r>
          </a:p>
          <a:p>
            <a:pPr algn="just">
              <a:buNone/>
            </a:pPr>
            <a:endParaRPr lang="fr-FR" dirty="0" smtClean="0"/>
          </a:p>
          <a:p>
            <a:pPr algn="just"/>
            <a:r>
              <a:rPr lang="fr-FR" dirty="0" smtClean="0"/>
              <a:t>A partir des déclarations des contribuables</a:t>
            </a:r>
          </a:p>
          <a:p>
            <a:pPr algn="just">
              <a:buNone/>
            </a:pPr>
            <a:endParaRPr lang="fr-FR" dirty="0" smtClean="0"/>
          </a:p>
          <a:p>
            <a:pPr algn="just"/>
            <a:r>
              <a:rPr lang="fr-FR" dirty="0" smtClean="0"/>
              <a:t>C’est un impôt progressif par tranches de revenus</a:t>
            </a:r>
          </a:p>
          <a:p>
            <a:pPr algn="just">
              <a:buNone/>
            </a:pPr>
            <a:endParaRPr lang="fr-FR" dirty="0" smtClean="0"/>
          </a:p>
          <a:p>
            <a:pPr algn="just"/>
            <a:r>
              <a:rPr lang="fr-FR" dirty="0" smtClean="0"/>
              <a:t>C’est un impôt personnel, les nombreuses dispositions et les modalités de calcul permettent une large personnalisation</a:t>
            </a:r>
          </a:p>
          <a:p>
            <a:pPr>
              <a:buNone/>
            </a:pPr>
            <a:endParaRPr lang="fr-FR" dirty="0" smtClean="0"/>
          </a:p>
        </p:txBody>
      </p:sp>
    </p:spTree>
    <p:extLst>
      <p:ext uri="{BB962C8B-B14F-4D97-AF65-F5344CB8AC3E}">
        <p14:creationId xmlns:p14="http://schemas.microsoft.com/office/powerpoint/2010/main" val="3583411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LES INTERETS DE PRETS</a:t>
            </a:r>
            <a:endParaRPr lang="fr-FR" dirty="0"/>
          </a:p>
        </p:txBody>
      </p:sp>
      <p:sp>
        <p:nvSpPr>
          <p:cNvPr id="3" name="Espace réservé du contenu 2"/>
          <p:cNvSpPr>
            <a:spLocks noGrp="1"/>
          </p:cNvSpPr>
          <p:nvPr>
            <p:ph sz="quarter" idx="1"/>
          </p:nvPr>
        </p:nvSpPr>
        <p:spPr/>
        <p:txBody>
          <a:bodyPr/>
          <a:lstStyle/>
          <a:p>
            <a:pPr>
              <a:buNone/>
            </a:pPr>
            <a:endParaRPr lang="fr-FR" dirty="0" smtClean="0"/>
          </a:p>
          <a:p>
            <a:pPr algn="just">
              <a:buNone/>
            </a:pPr>
            <a:r>
              <a:rPr lang="fr-FR" dirty="0" smtClean="0"/>
              <a:t> </a:t>
            </a:r>
            <a:r>
              <a:rPr lang="fr-FR" sz="2400" dirty="0" smtClean="0"/>
              <a:t>Sont également déductibles dans la limite de </a:t>
            </a:r>
            <a:r>
              <a:rPr lang="fr-FR" sz="2400" b="1" dirty="0" smtClean="0"/>
              <a:t>10 %</a:t>
            </a:r>
            <a:r>
              <a:rPr lang="fr-FR" sz="2400" dirty="0" smtClean="0"/>
              <a:t> du revenu global imposable et  à certaines </a:t>
            </a:r>
            <a:r>
              <a:rPr lang="fr-FR" sz="2400" b="1" dirty="0" smtClean="0"/>
              <a:t>conditions</a:t>
            </a:r>
            <a:r>
              <a:rPr lang="fr-FR" sz="2400" dirty="0" smtClean="0"/>
              <a:t> :</a:t>
            </a:r>
            <a:endParaRPr lang="fr-FR" sz="2400" dirty="0"/>
          </a:p>
          <a:p>
            <a:pPr algn="just">
              <a:buNone/>
            </a:pPr>
            <a:r>
              <a:rPr lang="fr-FR" sz="2400" dirty="0" smtClean="0"/>
              <a:t>    Le montant des intérêts normaux afférents     aux prêts accordés aux contribuables par les institutions financières, en vue de l’acquisition    ou de la construction de logement à usage  </a:t>
            </a:r>
            <a:r>
              <a:rPr lang="fr-FR" sz="2400" b="1" dirty="0" smtClean="0"/>
              <a:t>d’habitation principale</a:t>
            </a:r>
            <a:endParaRPr lang="fr-FR" sz="2400" b="1" dirty="0"/>
          </a:p>
        </p:txBody>
      </p:sp>
    </p:spTree>
    <p:extLst>
      <p:ext uri="{BB962C8B-B14F-4D97-AF65-F5344CB8AC3E}">
        <p14:creationId xmlns:p14="http://schemas.microsoft.com/office/powerpoint/2010/main" val="41198279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CONDITIONS D’OBTENTION</a:t>
            </a:r>
            <a:endParaRPr lang="fr-FR" dirty="0"/>
          </a:p>
        </p:txBody>
      </p:sp>
      <p:sp>
        <p:nvSpPr>
          <p:cNvPr id="3" name="Espace réservé du contenu 2"/>
          <p:cNvSpPr>
            <a:spLocks noGrp="1"/>
          </p:cNvSpPr>
          <p:nvPr>
            <p:ph sz="quarter" idx="1"/>
          </p:nvPr>
        </p:nvSpPr>
        <p:spPr/>
        <p:txBody>
          <a:bodyPr/>
          <a:lstStyle/>
          <a:p>
            <a:pPr algn="just"/>
            <a:r>
              <a:rPr lang="fr-FR" u="sng" dirty="0" smtClean="0"/>
              <a:t>Les salariés</a:t>
            </a:r>
            <a:r>
              <a:rPr lang="fr-FR" dirty="0" smtClean="0"/>
              <a:t>: le remboursement en principal et intérêts des prêts doit être effectué par l’employeur ou le débirentier qui effectue les prélèvements à la source sur les revenus salariaux.</a:t>
            </a:r>
          </a:p>
          <a:p>
            <a:pPr algn="just"/>
            <a:endParaRPr lang="fr-FR" dirty="0" smtClean="0"/>
          </a:p>
          <a:p>
            <a:pPr algn="just"/>
            <a:r>
              <a:rPr lang="fr-FR" u="sng" dirty="0" smtClean="0"/>
              <a:t>Les autres contribuables</a:t>
            </a:r>
            <a:r>
              <a:rPr lang="fr-FR" dirty="0" smtClean="0"/>
              <a:t>: doivent produire à l’appui de leur déclaration annuelle, la copie certifiée conforme du contrat de prêt ainsi que les quittances de versement ou les avis de débit.</a:t>
            </a:r>
            <a:endParaRPr lang="fr-FR" dirty="0"/>
          </a:p>
        </p:txBody>
      </p:sp>
    </p:spTree>
    <p:extLst>
      <p:ext uri="{BB962C8B-B14F-4D97-AF65-F5344CB8AC3E}">
        <p14:creationId xmlns:p14="http://schemas.microsoft.com/office/powerpoint/2010/main" val="229467676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DEDUCTION DES COTISATIONS</a:t>
            </a:r>
            <a:br>
              <a:rPr lang="fr-FR" dirty="0" smtClean="0"/>
            </a:br>
            <a:r>
              <a:rPr lang="fr-FR" dirty="0" smtClean="0"/>
              <a:t>                DE RETRAITE</a:t>
            </a:r>
            <a:endParaRPr lang="fr-FR" dirty="0"/>
          </a:p>
        </p:txBody>
      </p:sp>
      <p:sp>
        <p:nvSpPr>
          <p:cNvPr id="3" name="Espace réservé du contenu 2"/>
          <p:cNvSpPr>
            <a:spLocks noGrp="1"/>
          </p:cNvSpPr>
          <p:nvPr>
            <p:ph sz="quarter" idx="1"/>
          </p:nvPr>
        </p:nvSpPr>
        <p:spPr/>
        <p:txBody>
          <a:bodyPr>
            <a:normAutofit/>
          </a:bodyPr>
          <a:lstStyle/>
          <a:p>
            <a:pPr>
              <a:buNone/>
            </a:pPr>
            <a:endParaRPr lang="fr-FR" dirty="0" smtClean="0"/>
          </a:p>
          <a:p>
            <a:pPr algn="just">
              <a:buNone/>
            </a:pPr>
            <a:r>
              <a:rPr lang="fr-FR" dirty="0" smtClean="0"/>
              <a:t>Sont déductibles dans la limite de 10% </a:t>
            </a:r>
            <a:r>
              <a:rPr lang="fr-FR" b="1" dirty="0" smtClean="0"/>
              <a:t>du revenu global imposable</a:t>
            </a:r>
            <a:r>
              <a:rPr lang="fr-FR" dirty="0" smtClean="0"/>
              <a:t>, les primes et cotisations  se rapportant aux contrats individuels ou collectifs d’assurance retraite d’une durée égale à au moins </a:t>
            </a:r>
            <a:r>
              <a:rPr lang="fr-FR" dirty="0"/>
              <a:t>8</a:t>
            </a:r>
            <a:r>
              <a:rPr lang="fr-FR" dirty="0" smtClean="0"/>
              <a:t> ans souscrits auprès des sociétés d’assurances établies au Maroc et dont les prestations sont servies à partir de l’âge de 50 ans révolus.</a:t>
            </a:r>
          </a:p>
          <a:p>
            <a:pPr>
              <a:buNone/>
            </a:pPr>
            <a:endParaRPr lang="fr-FR" dirty="0" smtClean="0"/>
          </a:p>
          <a:p>
            <a:pPr>
              <a:buNone/>
            </a:pPr>
            <a:r>
              <a:rPr lang="fr-FR" dirty="0"/>
              <a:t> </a:t>
            </a:r>
            <a:r>
              <a:rPr lang="fr-FR" dirty="0" smtClean="0"/>
              <a:t>Si le contribuable dispose uniquement de revenus salariaux, il ne peut déduire le montant que dans la limite de </a:t>
            </a:r>
            <a:r>
              <a:rPr lang="fr-FR" b="1" dirty="0" smtClean="0"/>
              <a:t>50% de son salaire net imposable </a:t>
            </a:r>
            <a:r>
              <a:rPr lang="fr-FR" dirty="0" smtClean="0"/>
              <a:t>et s’il a des revenus salariaux et des revenus relevant d’autres catégories c’est soit dans la limite de </a:t>
            </a:r>
            <a:r>
              <a:rPr lang="fr-FR" b="1" dirty="0" smtClean="0"/>
              <a:t>50% de son salaire net imposable </a:t>
            </a:r>
            <a:r>
              <a:rPr lang="fr-FR" dirty="0" smtClean="0"/>
              <a:t>soit dans la limite de </a:t>
            </a:r>
            <a:r>
              <a:rPr lang="fr-FR" b="1" dirty="0" smtClean="0"/>
              <a:t>10% de son revenu global imposable</a:t>
            </a:r>
            <a:r>
              <a:rPr lang="fr-FR" dirty="0" smtClean="0"/>
              <a:t>.</a:t>
            </a:r>
            <a:endParaRPr lang="fr-FR" dirty="0"/>
          </a:p>
        </p:txBody>
      </p:sp>
    </p:spTree>
    <p:extLst>
      <p:ext uri="{BB962C8B-B14F-4D97-AF65-F5344CB8AC3E}">
        <p14:creationId xmlns:p14="http://schemas.microsoft.com/office/powerpoint/2010/main" val="27140053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a:xfrm>
            <a:off x="677334" y="2103439"/>
            <a:ext cx="8596668" cy="3880773"/>
          </a:xfrm>
        </p:spPr>
        <p:txBody>
          <a:bodyPr>
            <a:normAutofit fontScale="92500" lnSpcReduction="20000"/>
          </a:bodyPr>
          <a:lstStyle/>
          <a:p>
            <a:r>
              <a:rPr lang="fr-FR" sz="3200" dirty="0"/>
              <a:t>Les déductions précédentes: </a:t>
            </a:r>
          </a:p>
          <a:p>
            <a:pPr>
              <a:buFont typeface="Wingdings" panose="05000000000000000000" pitchFamily="2" charset="2"/>
              <a:buChar char="§"/>
            </a:pPr>
            <a:r>
              <a:rPr lang="fr-FR" sz="3200" dirty="0"/>
              <a:t>  dons, </a:t>
            </a:r>
          </a:p>
          <a:p>
            <a:pPr>
              <a:buFont typeface="Wingdings" panose="05000000000000000000" pitchFamily="2" charset="2"/>
              <a:buChar char="§"/>
            </a:pPr>
            <a:r>
              <a:rPr lang="fr-FR" sz="3200" dirty="0"/>
              <a:t>  intérêts de prêts </a:t>
            </a:r>
          </a:p>
          <a:p>
            <a:pPr>
              <a:buFont typeface="Wingdings" panose="05000000000000000000" pitchFamily="2" charset="2"/>
              <a:buChar char="§"/>
            </a:pPr>
            <a:r>
              <a:rPr lang="fr-FR" sz="3200" dirty="0"/>
              <a:t>  cotisations de </a:t>
            </a:r>
            <a:r>
              <a:rPr lang="fr-FR" sz="3200" dirty="0" smtClean="0"/>
              <a:t>retraite (sauf pour les salariés dans certains cas vus précédemment)</a:t>
            </a:r>
            <a:endParaRPr lang="fr-FR" sz="3200" dirty="0"/>
          </a:p>
          <a:p>
            <a:pPr>
              <a:buNone/>
            </a:pPr>
            <a:r>
              <a:rPr lang="fr-FR" sz="3200" dirty="0"/>
              <a:t> </a:t>
            </a:r>
          </a:p>
          <a:p>
            <a:pPr>
              <a:buNone/>
            </a:pPr>
            <a:r>
              <a:rPr lang="fr-FR" sz="3200" dirty="0"/>
              <a:t> Sont déductibles </a:t>
            </a:r>
          </a:p>
          <a:p>
            <a:pPr>
              <a:buNone/>
            </a:pPr>
            <a:r>
              <a:rPr lang="fr-FR" sz="3200" b="1" dirty="0"/>
              <a:t>      du revenu global imposable</a:t>
            </a:r>
          </a:p>
        </p:txBody>
      </p:sp>
    </p:spTree>
    <p:extLst>
      <p:ext uri="{BB962C8B-B14F-4D97-AF65-F5344CB8AC3E}">
        <p14:creationId xmlns:p14="http://schemas.microsoft.com/office/powerpoint/2010/main" val="339938031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DEDUCTIONS POUR</a:t>
            </a:r>
            <a:br>
              <a:rPr lang="fr-FR" dirty="0" smtClean="0"/>
            </a:br>
            <a:r>
              <a:rPr lang="fr-FR" dirty="0" smtClean="0"/>
              <a:t>                      CHARGE DE FAMILLE</a:t>
            </a:r>
            <a:endParaRPr lang="fr-FR" dirty="0"/>
          </a:p>
        </p:txBody>
      </p:sp>
      <p:sp>
        <p:nvSpPr>
          <p:cNvPr id="3" name="Espace réservé du contenu 2"/>
          <p:cNvSpPr>
            <a:spLocks noGrp="1"/>
          </p:cNvSpPr>
          <p:nvPr>
            <p:ph sz="quarter" idx="1"/>
          </p:nvPr>
        </p:nvSpPr>
        <p:spPr/>
        <p:txBody>
          <a:bodyPr>
            <a:normAutofit fontScale="92500" lnSpcReduction="10000"/>
          </a:bodyPr>
          <a:lstStyle/>
          <a:p>
            <a:pPr algn="just">
              <a:buNone/>
            </a:pPr>
            <a:r>
              <a:rPr lang="fr-FR" dirty="0" smtClean="0"/>
              <a:t> Elles s’appliquent au</a:t>
            </a:r>
          </a:p>
          <a:p>
            <a:pPr algn="just">
              <a:buNone/>
            </a:pPr>
            <a:r>
              <a:rPr lang="fr-FR" dirty="0" smtClean="0"/>
              <a:t>                   </a:t>
            </a:r>
            <a:r>
              <a:rPr lang="fr-FR" sz="2400" b="1" u="sng" dirty="0" smtClean="0"/>
              <a:t>montant annuel de l’impôt</a:t>
            </a:r>
          </a:p>
          <a:p>
            <a:pPr algn="just">
              <a:buNone/>
            </a:pPr>
            <a:endParaRPr lang="fr-FR" dirty="0" smtClean="0"/>
          </a:p>
          <a:p>
            <a:pPr algn="just">
              <a:buNone/>
            </a:pPr>
            <a:r>
              <a:rPr lang="fr-FR" dirty="0" smtClean="0"/>
              <a:t> Sont fixées à 360 DH par personne à charge avec un plafond de 2160 DH soit 6 personnes:</a:t>
            </a:r>
          </a:p>
          <a:p>
            <a:pPr algn="just">
              <a:buNone/>
            </a:pPr>
            <a:endParaRPr lang="fr-FR" dirty="0" smtClean="0"/>
          </a:p>
          <a:p>
            <a:pPr algn="just">
              <a:buNone/>
            </a:pPr>
            <a:r>
              <a:rPr lang="fr-FR" dirty="0" smtClean="0"/>
              <a:t> Sont considérés à charge s’ils ne disposent pas chacun d’un revenu global annuel supérieur à la tranche exonérée</a:t>
            </a:r>
          </a:p>
          <a:p>
            <a:pPr algn="just">
              <a:buFont typeface="Wingdings" panose="05000000000000000000" pitchFamily="2" charset="2"/>
              <a:buChar char="Ø"/>
            </a:pPr>
            <a:r>
              <a:rPr lang="fr-FR" dirty="0" smtClean="0"/>
              <a:t>L’époux ou épouse, </a:t>
            </a:r>
          </a:p>
          <a:p>
            <a:pPr algn="just">
              <a:buFont typeface="Wingdings" panose="05000000000000000000" pitchFamily="2" charset="2"/>
              <a:buChar char="Ø"/>
            </a:pPr>
            <a:r>
              <a:rPr lang="fr-FR" dirty="0" smtClean="0"/>
              <a:t>Les enfants dont l’âge n’excède pas 27ans</a:t>
            </a:r>
          </a:p>
          <a:p>
            <a:pPr algn="just">
              <a:buFont typeface="Wingdings" panose="05000000000000000000" pitchFamily="2" charset="2"/>
              <a:buChar char="Ø"/>
            </a:pPr>
            <a:r>
              <a:rPr lang="fr-FR" dirty="0" smtClean="0"/>
              <a:t>Infirmité sans condition d’âge</a:t>
            </a:r>
            <a:endParaRPr lang="fr-FR" dirty="0"/>
          </a:p>
        </p:txBody>
      </p:sp>
    </p:spTree>
    <p:extLst>
      <p:ext uri="{BB962C8B-B14F-4D97-AF65-F5344CB8AC3E}">
        <p14:creationId xmlns:p14="http://schemas.microsoft.com/office/powerpoint/2010/main" val="418600728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IMPOT SUR LE REVENU</a:t>
            </a:r>
            <a:endParaRPr lang="fr-FR" dirty="0"/>
          </a:p>
        </p:txBody>
      </p:sp>
      <p:sp>
        <p:nvSpPr>
          <p:cNvPr id="3" name="Espace réservé du contenu 2"/>
          <p:cNvSpPr>
            <a:spLocks noGrp="1"/>
          </p:cNvSpPr>
          <p:nvPr>
            <p:ph idx="1"/>
          </p:nvPr>
        </p:nvSpPr>
        <p:spPr/>
        <p:txBody>
          <a:bodyPr>
            <a:normAutofit/>
          </a:bodyPr>
          <a:lstStyle/>
          <a:p>
            <a:r>
              <a:rPr lang="fr-FR" sz="4000" dirty="0" smtClean="0"/>
              <a:t>CHAPITRE II /</a:t>
            </a:r>
          </a:p>
          <a:p>
            <a:pPr marL="0" indent="0">
              <a:buNone/>
            </a:pPr>
            <a:endParaRPr lang="fr-FR" sz="4000" dirty="0" smtClean="0"/>
          </a:p>
          <a:p>
            <a:pPr marL="0" indent="0">
              <a:buNone/>
            </a:pPr>
            <a:r>
              <a:rPr lang="fr-FR" sz="4000" dirty="0" smtClean="0"/>
              <a:t>    LES REVENUS SALARIAUX ET   														ASSIMILES</a:t>
            </a:r>
            <a:endParaRPr lang="fr-FR" sz="4000" dirty="0"/>
          </a:p>
        </p:txBody>
      </p:sp>
    </p:spTree>
    <p:extLst>
      <p:ext uri="{BB962C8B-B14F-4D97-AF65-F5344CB8AC3E}">
        <p14:creationId xmlns:p14="http://schemas.microsoft.com/office/powerpoint/2010/main" val="17991319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I.R REVENUS SALARIAUX</a:t>
            </a:r>
            <a:br>
              <a:rPr lang="fr-FR" dirty="0" smtClean="0"/>
            </a:br>
            <a:r>
              <a:rPr lang="fr-FR" dirty="0" smtClean="0"/>
              <a:t> ET ASSIMILES</a:t>
            </a:r>
            <a:endParaRPr lang="fr-FR" dirty="0"/>
          </a:p>
        </p:txBody>
      </p:sp>
      <p:sp>
        <p:nvSpPr>
          <p:cNvPr id="3" name="Espace réservé du contenu 2"/>
          <p:cNvSpPr>
            <a:spLocks noGrp="1"/>
          </p:cNvSpPr>
          <p:nvPr>
            <p:ph sz="quarter" idx="1"/>
          </p:nvPr>
        </p:nvSpPr>
        <p:spPr/>
        <p:txBody>
          <a:bodyPr>
            <a:normAutofit/>
          </a:bodyPr>
          <a:lstStyle/>
          <a:p>
            <a:pPr algn="just"/>
            <a:r>
              <a:rPr lang="fr-FR" dirty="0" smtClean="0"/>
              <a:t>Les traitements: salaires attachés à un emploi, une place, appointements</a:t>
            </a:r>
          </a:p>
          <a:p>
            <a:pPr algn="just"/>
            <a:r>
              <a:rPr lang="fr-FR" dirty="0" smtClean="0"/>
              <a:t>Les indemnités et émoluments: part d’actif qui revient à quelqu’un par succession ou partage de biens communs, honoraires d’un officier ministériel…</a:t>
            </a:r>
          </a:p>
          <a:p>
            <a:pPr algn="just"/>
            <a:r>
              <a:rPr lang="fr-FR" dirty="0" smtClean="0"/>
              <a:t>Les salaires: appointements fixes ou variables attachés à une place ou emploi</a:t>
            </a:r>
          </a:p>
          <a:p>
            <a:pPr algn="just"/>
            <a:r>
              <a:rPr lang="fr-FR" dirty="0" smtClean="0"/>
              <a:t>Les pensions :les pensions militaires…</a:t>
            </a:r>
          </a:p>
          <a:p>
            <a:pPr algn="just"/>
            <a:r>
              <a:rPr lang="fr-FR" dirty="0" smtClean="0"/>
              <a:t>Les rentes viagères: revenu régulier que l’on tire d’un bien ou capital</a:t>
            </a:r>
          </a:p>
          <a:p>
            <a:pPr algn="just"/>
            <a:r>
              <a:rPr lang="fr-FR" dirty="0" smtClean="0"/>
              <a:t>Les allocations spéciales, remboursements forfaitaires de frais et autres rémunération allouées aux dirigeants des sociétés</a:t>
            </a:r>
            <a:endParaRPr lang="fr-FR" dirty="0"/>
          </a:p>
        </p:txBody>
      </p:sp>
    </p:spTree>
    <p:extLst>
      <p:ext uri="{BB962C8B-B14F-4D97-AF65-F5344CB8AC3E}">
        <p14:creationId xmlns:p14="http://schemas.microsoft.com/office/powerpoint/2010/main" val="343684465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lgn="just"/>
            <a:endParaRPr lang="fr-FR" dirty="0" smtClean="0"/>
          </a:p>
          <a:p>
            <a:pPr algn="just"/>
            <a:r>
              <a:rPr lang="fr-FR" dirty="0" smtClean="0"/>
              <a:t>Il s’agit des rémunérations perçues à titre principal par les personnes physiques à raison de l’exercice d’une profession salariale publique, </a:t>
            </a:r>
            <a:r>
              <a:rPr lang="fr-FR" dirty="0" err="1" smtClean="0"/>
              <a:t>c.a.d</a:t>
            </a:r>
            <a:r>
              <a:rPr lang="fr-FR" dirty="0" smtClean="0"/>
              <a:t> payées par l’Etat, les collectivités locales et les établissements publics ou privés. Ce sont des revenus versés aux personnes physiques qui sont à leur services</a:t>
            </a:r>
            <a:endParaRPr lang="fr-FR" dirty="0"/>
          </a:p>
        </p:txBody>
      </p:sp>
    </p:spTree>
    <p:extLst>
      <p:ext uri="{BB962C8B-B14F-4D97-AF65-F5344CB8AC3E}">
        <p14:creationId xmlns:p14="http://schemas.microsoft.com/office/powerpoint/2010/main" val="2800622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lgn="just">
              <a:buNone/>
            </a:pPr>
            <a:endParaRPr lang="fr-FR" dirty="0" smtClean="0"/>
          </a:p>
          <a:p>
            <a:pPr algn="just">
              <a:buNone/>
            </a:pPr>
            <a:r>
              <a:rPr lang="fr-FR" dirty="0" smtClean="0"/>
              <a:t>   Ces rémunérations sont appelées, dans le langage usuel et suivant la qualité du bénéficiaire: traitements, appointements, salaires, pourboires, soldes, paies, cachets, commissions……</a:t>
            </a:r>
          </a:p>
          <a:p>
            <a:pPr algn="just">
              <a:buNone/>
            </a:pPr>
            <a:endParaRPr lang="fr-FR" dirty="0" smtClean="0"/>
          </a:p>
          <a:p>
            <a:pPr algn="just">
              <a:buNone/>
            </a:pPr>
            <a:r>
              <a:rPr lang="fr-FR" dirty="0" smtClean="0"/>
              <a:t>    Elles peuvent être fixes ou proportionnelles, elles peuvent être complétées par des primes à titre d’encouragements ou de gratification ou des indemnités diverses.</a:t>
            </a:r>
            <a:endParaRPr lang="fr-FR" dirty="0"/>
          </a:p>
        </p:txBody>
      </p:sp>
    </p:spTree>
    <p:extLst>
      <p:ext uri="{BB962C8B-B14F-4D97-AF65-F5344CB8AC3E}">
        <p14:creationId xmlns:p14="http://schemas.microsoft.com/office/powerpoint/2010/main" val="40076987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A ces revenus s’ajoute</a:t>
            </a:r>
            <a:endParaRPr lang="fr-FR" dirty="0"/>
          </a:p>
        </p:txBody>
      </p:sp>
      <p:sp>
        <p:nvSpPr>
          <p:cNvPr id="3" name="Sous-titre 2"/>
          <p:cNvSpPr>
            <a:spLocks noGrp="1"/>
          </p:cNvSpPr>
          <p:nvPr>
            <p:ph type="subTitle" idx="1"/>
          </p:nvPr>
        </p:nvSpPr>
        <p:spPr/>
        <p:txBody>
          <a:bodyPr>
            <a:noAutofit/>
          </a:bodyPr>
          <a:lstStyle/>
          <a:p>
            <a:pPr algn="just"/>
            <a:r>
              <a:rPr lang="fr-FR" sz="2400" i="1" dirty="0">
                <a:effectLst>
                  <a:outerShdw blurRad="38100" dist="38100" dir="2700000" algn="tl">
                    <a:srgbClr val="000000">
                      <a:alpha val="43137"/>
                    </a:srgbClr>
                  </a:outerShdw>
                </a:effectLst>
              </a:rPr>
              <a:t>TOUS LES AVANTAGES EN ARGENT OU EN NATURE ACCORDES EN SUS DES REVENUS PRECITES</a:t>
            </a:r>
          </a:p>
        </p:txBody>
      </p:sp>
    </p:spTree>
    <p:extLst>
      <p:ext uri="{BB962C8B-B14F-4D97-AF65-F5344CB8AC3E}">
        <p14:creationId xmlns:p14="http://schemas.microsoft.com/office/powerpoint/2010/main" val="22911063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CHAMP D’APPLICATION</a:t>
            </a:r>
            <a:endParaRPr lang="fr-FR" dirty="0"/>
          </a:p>
        </p:txBody>
      </p:sp>
      <p:sp>
        <p:nvSpPr>
          <p:cNvPr id="3" name="Espace réservé du contenu 2"/>
          <p:cNvSpPr>
            <a:spLocks noGrp="1"/>
          </p:cNvSpPr>
          <p:nvPr>
            <p:ph idx="1"/>
          </p:nvPr>
        </p:nvSpPr>
        <p:spPr/>
        <p:txBody>
          <a:bodyPr/>
          <a:lstStyle/>
          <a:p>
            <a:endParaRPr lang="fr-FR" dirty="0" smtClean="0"/>
          </a:p>
          <a:p>
            <a:pPr algn="just"/>
            <a:endParaRPr lang="fr-FR" dirty="0" smtClean="0"/>
          </a:p>
          <a:p>
            <a:pPr algn="just"/>
            <a:r>
              <a:rPr lang="fr-FR" dirty="0" smtClean="0"/>
              <a:t>L’impôt sur le revenu s’applique à l’ensemble des revenus et profits. acquis par les personnes physiques et morales n’ayant pas opté pour l’IS pendant une période de référence qui est l’année civile.</a:t>
            </a:r>
            <a:endParaRPr lang="fr-FR" dirty="0"/>
          </a:p>
        </p:txBody>
      </p:sp>
    </p:spTree>
    <p:extLst>
      <p:ext uri="{BB962C8B-B14F-4D97-AF65-F5344CB8AC3E}">
        <p14:creationId xmlns:p14="http://schemas.microsoft.com/office/powerpoint/2010/main" val="10391827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AVANTAGES EN ARGENT</a:t>
            </a:r>
            <a:endParaRPr lang="fr-FR" dirty="0"/>
          </a:p>
        </p:txBody>
      </p:sp>
      <p:sp>
        <p:nvSpPr>
          <p:cNvPr id="3" name="Espace réservé du contenu 2"/>
          <p:cNvSpPr>
            <a:spLocks noGrp="1"/>
          </p:cNvSpPr>
          <p:nvPr>
            <p:ph sz="quarter" idx="1"/>
          </p:nvPr>
        </p:nvSpPr>
        <p:spPr/>
        <p:txBody>
          <a:bodyPr/>
          <a:lstStyle/>
          <a:p>
            <a:pPr algn="just"/>
            <a:r>
              <a:rPr lang="fr-FR" dirty="0" smtClean="0"/>
              <a:t>Ce sont des allègements des dépenses personnelles du salarié pris en charge par l’employeur:</a:t>
            </a:r>
          </a:p>
          <a:p>
            <a:pPr algn="just"/>
            <a:endParaRPr lang="fr-FR" dirty="0" smtClean="0"/>
          </a:p>
          <a:p>
            <a:pPr algn="just"/>
            <a:r>
              <a:rPr lang="fr-FR" dirty="0" smtClean="0"/>
              <a:t>Exemples: le loyer, des frais de voyage particulier, des remises de dettes accordées par l’entreprise…..</a:t>
            </a:r>
            <a:endParaRPr lang="fr-FR" dirty="0"/>
          </a:p>
        </p:txBody>
      </p:sp>
    </p:spTree>
    <p:extLst>
      <p:ext uri="{BB962C8B-B14F-4D97-AF65-F5344CB8AC3E}">
        <p14:creationId xmlns:p14="http://schemas.microsoft.com/office/powerpoint/2010/main" val="41046441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AVANTAGES EN NATURE</a:t>
            </a:r>
            <a:endParaRPr lang="fr-FR" dirty="0"/>
          </a:p>
        </p:txBody>
      </p:sp>
      <p:sp>
        <p:nvSpPr>
          <p:cNvPr id="3" name="Espace réservé du contenu 2"/>
          <p:cNvSpPr>
            <a:spLocks noGrp="1"/>
          </p:cNvSpPr>
          <p:nvPr>
            <p:ph sz="quarter" idx="1"/>
          </p:nvPr>
        </p:nvSpPr>
        <p:spPr/>
        <p:txBody>
          <a:bodyPr/>
          <a:lstStyle/>
          <a:p>
            <a:pPr algn="just"/>
            <a:r>
              <a:rPr lang="fr-FR" dirty="0" smtClean="0"/>
              <a:t>Ce sont des fournitures et diverses prestations qui peuvent être accordées par l’employeur;</a:t>
            </a:r>
          </a:p>
          <a:p>
            <a:pPr algn="just"/>
            <a:endParaRPr lang="fr-FR" dirty="0" smtClean="0"/>
          </a:p>
          <a:p>
            <a:pPr algn="just"/>
            <a:r>
              <a:rPr lang="fr-FR" dirty="0" smtClean="0"/>
              <a:t>Exemples: un logement appartenant à l’entreprise et affecté à titre gratuit au salarié,</a:t>
            </a:r>
          </a:p>
          <a:p>
            <a:pPr algn="just">
              <a:buNone/>
            </a:pPr>
            <a:r>
              <a:rPr lang="fr-FR" dirty="0" smtClean="0"/>
              <a:t>    Les dépenses d’eau, d’électricité, de chauffage, de téléphone, voiture de service, jardinier, cuisinier, chauffeur………..</a:t>
            </a:r>
            <a:endParaRPr lang="fr-FR" dirty="0"/>
          </a:p>
        </p:txBody>
      </p:sp>
    </p:spTree>
    <p:extLst>
      <p:ext uri="{BB962C8B-B14F-4D97-AF65-F5344CB8AC3E}">
        <p14:creationId xmlns:p14="http://schemas.microsoft.com/office/powerpoint/2010/main" val="5211879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fontScale="55000" lnSpcReduction="20000"/>
          </a:bodyPr>
          <a:lstStyle/>
          <a:p>
            <a:pPr marL="457200" indent="-457200" algn="just">
              <a:buNone/>
            </a:pPr>
            <a:r>
              <a:rPr lang="fr-FR" sz="4000" dirty="0" smtClean="0"/>
              <a:t>1. </a:t>
            </a:r>
            <a:r>
              <a:rPr lang="fr-FR" sz="4500" dirty="0" smtClean="0"/>
              <a:t>Les </a:t>
            </a:r>
            <a:r>
              <a:rPr lang="fr-FR" sz="4500" b="1" u="sng" dirty="0" smtClean="0"/>
              <a:t>indemnités </a:t>
            </a:r>
            <a:r>
              <a:rPr lang="fr-FR" sz="4500" dirty="0" smtClean="0"/>
              <a:t>de frais engagés à l’exercice de la fonction ou de l’emploi à condition qu’ils soient justifiés</a:t>
            </a:r>
          </a:p>
          <a:p>
            <a:pPr marL="457200" indent="-457200" algn="just">
              <a:buFont typeface="+mj-lt"/>
              <a:buAutoNum type="arabicPeriod"/>
            </a:pPr>
            <a:endParaRPr lang="fr-FR" sz="4500" dirty="0" smtClean="0"/>
          </a:p>
          <a:p>
            <a:pPr marL="457200" indent="-457200" algn="just">
              <a:buNone/>
            </a:pPr>
            <a:r>
              <a:rPr lang="fr-FR" sz="4500" dirty="0" smtClean="0"/>
              <a:t>Si c’est un accessoire au salaire, elles sont passibles de l’IR en tant que complément de salaire: indemnité de direction, indemnité de rendement…..</a:t>
            </a:r>
          </a:p>
          <a:p>
            <a:pPr marL="457200" indent="-457200" algn="just">
              <a:buNone/>
            </a:pPr>
            <a:endParaRPr lang="fr-FR" sz="4500" dirty="0" smtClean="0"/>
          </a:p>
          <a:p>
            <a:pPr marL="457200" indent="-457200" algn="just">
              <a:buNone/>
            </a:pPr>
            <a:r>
              <a:rPr lang="fr-FR" sz="4500" dirty="0" smtClean="0"/>
              <a:t>        </a:t>
            </a:r>
          </a:p>
          <a:p>
            <a:pPr marL="457200" indent="-457200">
              <a:buNone/>
            </a:pPr>
            <a:r>
              <a:rPr lang="fr-FR" sz="4000" dirty="0" smtClean="0"/>
              <a:t> </a:t>
            </a:r>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a:p>
        </p:txBody>
      </p:sp>
    </p:spTree>
    <p:extLst>
      <p:ext uri="{BB962C8B-B14F-4D97-AF65-F5344CB8AC3E}">
        <p14:creationId xmlns:p14="http://schemas.microsoft.com/office/powerpoint/2010/main" val="288664834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a:xfrm>
            <a:off x="829734" y="2160589"/>
            <a:ext cx="8596668" cy="3880773"/>
          </a:xfrm>
        </p:spPr>
        <p:txBody>
          <a:bodyPr/>
          <a:lstStyle/>
          <a:p>
            <a:pPr marL="457200" indent="-457200" algn="just">
              <a:buNone/>
            </a:pPr>
            <a:r>
              <a:rPr lang="fr-FR" dirty="0" smtClean="0"/>
              <a:t>2 . Les </a:t>
            </a:r>
            <a:r>
              <a:rPr lang="fr-FR" b="1" u="sng" dirty="0" smtClean="0"/>
              <a:t>allocations familiales </a:t>
            </a:r>
            <a:r>
              <a:rPr lang="fr-FR" dirty="0" smtClean="0"/>
              <a:t>et d’assistance à la famille. Elles comprennent:</a:t>
            </a:r>
          </a:p>
          <a:p>
            <a:pPr marL="457200" indent="-457200" algn="just"/>
            <a:r>
              <a:rPr lang="fr-FR" dirty="0" smtClean="0"/>
              <a:t>Les allocations familiales à caractère obligatoire</a:t>
            </a:r>
          </a:p>
          <a:p>
            <a:pPr marL="457200" indent="-457200" algn="just"/>
            <a:r>
              <a:rPr lang="fr-FR" dirty="0" smtClean="0"/>
              <a:t>Les allocations d’assistance à la famille: prime de naissance, allocation décès…..</a:t>
            </a:r>
          </a:p>
          <a:p>
            <a:pPr marL="457200" indent="-457200" algn="just"/>
            <a:r>
              <a:rPr lang="fr-FR" dirty="0" smtClean="0"/>
              <a:t>Les pensions pour charge de famille.</a:t>
            </a:r>
          </a:p>
          <a:p>
            <a:pPr marL="457200" indent="-457200" algn="just">
              <a:buNone/>
            </a:pPr>
            <a:endParaRPr lang="fr-FR" dirty="0" smtClean="0"/>
          </a:p>
          <a:p>
            <a:pPr marL="457200" indent="-457200" algn="just">
              <a:buNone/>
            </a:pPr>
            <a:r>
              <a:rPr lang="fr-FR" dirty="0" smtClean="0"/>
              <a:t>          Pour ouvrir droit à déduction, elles doivent consister en une aide sociale et être attribuées à l’ensemble du personnel.</a:t>
            </a:r>
          </a:p>
          <a:p>
            <a:pPr marL="457200" indent="-457200">
              <a:buAutoNum type="arabicPeriod" startAt="3"/>
            </a:pPr>
            <a:endParaRPr lang="fr-FR" dirty="0" smtClean="0"/>
          </a:p>
          <a:p>
            <a:pPr marL="457200" indent="-457200">
              <a:buFont typeface="+mj-lt"/>
              <a:buAutoNum type="arabicPeriod"/>
            </a:pPr>
            <a:endParaRPr lang="fr-FR" dirty="0"/>
          </a:p>
        </p:txBody>
      </p:sp>
    </p:spTree>
    <p:extLst>
      <p:ext uri="{BB962C8B-B14F-4D97-AF65-F5344CB8AC3E}">
        <p14:creationId xmlns:p14="http://schemas.microsoft.com/office/powerpoint/2010/main" val="96009298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lstStyle/>
          <a:p>
            <a:pPr algn="just"/>
            <a:r>
              <a:rPr lang="fr-FR" dirty="0" smtClean="0"/>
              <a:t>3 – </a:t>
            </a:r>
            <a:r>
              <a:rPr lang="fr-FR" sz="3600" dirty="0" smtClean="0"/>
              <a:t>Les majorations de retraite ou de pension pour charges de famille</a:t>
            </a:r>
            <a:endParaRPr lang="fr-FR" sz="3600" dirty="0"/>
          </a:p>
        </p:txBody>
      </p:sp>
    </p:spTree>
    <p:extLst>
      <p:ext uri="{BB962C8B-B14F-4D97-AF65-F5344CB8AC3E}">
        <p14:creationId xmlns:p14="http://schemas.microsoft.com/office/powerpoint/2010/main" val="31171040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marL="457200" indent="-457200">
              <a:buNone/>
            </a:pPr>
            <a:r>
              <a:rPr lang="fr-FR" dirty="0" smtClean="0"/>
              <a:t> </a:t>
            </a:r>
          </a:p>
          <a:p>
            <a:pPr marL="457200" indent="-457200">
              <a:buNone/>
            </a:pPr>
            <a:endParaRPr lang="fr-FR" sz="2800" dirty="0" smtClean="0"/>
          </a:p>
          <a:p>
            <a:pPr marL="457200" indent="-457200" algn="just">
              <a:buNone/>
            </a:pPr>
            <a:r>
              <a:rPr lang="fr-FR" sz="2800" dirty="0"/>
              <a:t>4</a:t>
            </a:r>
            <a:r>
              <a:rPr lang="fr-FR" sz="2800" dirty="0" smtClean="0"/>
              <a:t>. Les </a:t>
            </a:r>
            <a:r>
              <a:rPr lang="fr-FR" sz="2800" b="1" u="sng" dirty="0" smtClean="0"/>
              <a:t>pensions d’invalidité </a:t>
            </a:r>
            <a:r>
              <a:rPr lang="fr-FR" sz="2800" dirty="0" smtClean="0"/>
              <a:t>au personnel militaire à la suite d’infirmité, d’accidents ou de maladies contractées  ou de décès à l’occasion du service. </a:t>
            </a:r>
          </a:p>
          <a:p>
            <a:endParaRPr lang="fr-FR" sz="2800" dirty="0" smtClean="0"/>
          </a:p>
          <a:p>
            <a:endParaRPr lang="fr-FR" dirty="0"/>
          </a:p>
        </p:txBody>
      </p:sp>
    </p:spTree>
    <p:extLst>
      <p:ext uri="{BB962C8B-B14F-4D97-AF65-F5344CB8AC3E}">
        <p14:creationId xmlns:p14="http://schemas.microsoft.com/office/powerpoint/2010/main" val="16834119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a:buNone/>
            </a:pPr>
            <a:r>
              <a:rPr lang="fr-FR" sz="2800" b="1" dirty="0"/>
              <a:t>5</a:t>
            </a:r>
            <a:r>
              <a:rPr lang="fr-FR" sz="2800" b="1" dirty="0" smtClean="0"/>
              <a:t>.   </a:t>
            </a:r>
            <a:r>
              <a:rPr lang="fr-FR" sz="2800" b="1" u="sng" dirty="0" smtClean="0"/>
              <a:t>Rentes temporaires ou viagères d’accident </a:t>
            </a:r>
            <a:r>
              <a:rPr lang="fr-FR" sz="2800" b="1" dirty="0" smtClean="0"/>
              <a:t>de travail</a:t>
            </a:r>
            <a:r>
              <a:rPr lang="fr-FR" sz="2800" dirty="0" smtClean="0"/>
              <a:t>: </a:t>
            </a:r>
          </a:p>
          <a:p>
            <a:pPr algn="just">
              <a:buNone/>
            </a:pPr>
            <a:r>
              <a:rPr lang="fr-FR" sz="2800" dirty="0" smtClean="0"/>
              <a:t>     rentes prévues par la législation de travail qui sont des dommages et intérêts pour la réparation d’un préjudice corporel ayant entraîné ayant entrainer une incapacité permanente, partielle ou totale.</a:t>
            </a:r>
            <a:endParaRPr lang="fr-FR" sz="2800" dirty="0"/>
          </a:p>
        </p:txBody>
      </p:sp>
    </p:spTree>
    <p:extLst>
      <p:ext uri="{BB962C8B-B14F-4D97-AF65-F5344CB8AC3E}">
        <p14:creationId xmlns:p14="http://schemas.microsoft.com/office/powerpoint/2010/main" val="9781532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lgn="just">
              <a:buNone/>
            </a:pPr>
            <a:r>
              <a:rPr lang="fr-FR" sz="2800" dirty="0"/>
              <a:t>6</a:t>
            </a:r>
            <a:r>
              <a:rPr lang="fr-FR" sz="2800" dirty="0" smtClean="0"/>
              <a:t>. </a:t>
            </a:r>
            <a:r>
              <a:rPr lang="fr-FR" sz="2800" b="1" u="sng" dirty="0" smtClean="0"/>
              <a:t>Indemnités de maladie, maternité, accidents de travail et allocations décès:</a:t>
            </a:r>
          </a:p>
          <a:p>
            <a:pPr>
              <a:buNone/>
            </a:pPr>
            <a:endParaRPr lang="fr-FR" sz="2800" dirty="0" smtClean="0"/>
          </a:p>
          <a:p>
            <a:pPr>
              <a:buNone/>
            </a:pPr>
            <a:r>
              <a:rPr lang="fr-FR" sz="2800" dirty="0" smtClean="0"/>
              <a:t>Ces indemnités sont destinées à compenser des pertes de revenus. Ce sont des prestations à court terme versées par la CNSS aux salariés.</a:t>
            </a:r>
            <a:endParaRPr lang="fr-FR" sz="2800" dirty="0"/>
          </a:p>
        </p:txBody>
      </p:sp>
    </p:spTree>
    <p:extLst>
      <p:ext uri="{BB962C8B-B14F-4D97-AF65-F5344CB8AC3E}">
        <p14:creationId xmlns:p14="http://schemas.microsoft.com/office/powerpoint/2010/main" val="13464022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6890" y="277788"/>
            <a:ext cx="11412760" cy="1143000"/>
          </a:xfrm>
        </p:spPr>
        <p:txBody>
          <a:bodyPr/>
          <a:lstStyle/>
          <a:p>
            <a:r>
              <a:rPr lang="fr-FR" dirty="0" smtClean="0"/>
              <a:t>EXEMPTIONS</a:t>
            </a:r>
            <a:endParaRPr lang="fr-FR" dirty="0"/>
          </a:p>
        </p:txBody>
      </p:sp>
      <p:sp>
        <p:nvSpPr>
          <p:cNvPr id="3" name="Espace réservé du contenu 2"/>
          <p:cNvSpPr>
            <a:spLocks noGrp="1"/>
          </p:cNvSpPr>
          <p:nvPr>
            <p:ph sz="quarter" idx="1"/>
          </p:nvPr>
        </p:nvSpPr>
        <p:spPr>
          <a:xfrm>
            <a:off x="1703512" y="1700808"/>
            <a:ext cx="8115672" cy="4873752"/>
          </a:xfrm>
        </p:spPr>
        <p:txBody>
          <a:bodyPr>
            <a:normAutofit/>
          </a:bodyPr>
          <a:lstStyle/>
          <a:p>
            <a:pPr marL="457200" indent="-457200" algn="just">
              <a:buNone/>
            </a:pPr>
            <a:r>
              <a:rPr lang="fr-FR" sz="2000" dirty="0" smtClean="0"/>
              <a:t>7-a. </a:t>
            </a:r>
            <a:r>
              <a:rPr lang="fr-FR" sz="2000" b="1" u="sng" dirty="0" smtClean="0"/>
              <a:t>L’indemnité de licenciement dans les limites réglementaires:</a:t>
            </a:r>
          </a:p>
          <a:p>
            <a:pPr marL="457200" indent="-457200" algn="just">
              <a:buNone/>
            </a:pPr>
            <a:r>
              <a:rPr lang="fr-FR" sz="2000" dirty="0" smtClean="0"/>
              <a:t>       La rupture du contrat de travail par l’employeur vis-à-vis d’un employé donne lieu à une indemnité de licenciement soit d’un commun accord, soit par la convention collective, soit par décision judiciaire dans le cas de dommages et intérêts.</a:t>
            </a:r>
          </a:p>
          <a:p>
            <a:pPr marL="457200" indent="-457200">
              <a:buNone/>
            </a:pPr>
            <a:endParaRPr lang="fr-FR" sz="2000" dirty="0" smtClean="0"/>
          </a:p>
          <a:p>
            <a:pPr marL="457200" indent="-457200" algn="just">
              <a:buNone/>
            </a:pPr>
            <a:r>
              <a:rPr lang="fr-FR" sz="2000" dirty="0" smtClean="0"/>
              <a:t>        L’indemnité pour dommages et intérêts fixée, en vertu des dispositions de </a:t>
            </a:r>
            <a:r>
              <a:rPr lang="fr-FR" sz="2000" b="1" dirty="0" smtClean="0"/>
              <a:t>l’article 41 </a:t>
            </a:r>
            <a:r>
              <a:rPr lang="fr-FR" sz="2000" dirty="0" smtClean="0"/>
              <a:t>de la loi relative au code du travail fixe à un mois et demi de salaires par an dans la limite de </a:t>
            </a:r>
            <a:r>
              <a:rPr lang="fr-FR" sz="2000" b="1" dirty="0" smtClean="0"/>
              <a:t>36 mois</a:t>
            </a:r>
            <a:r>
              <a:rPr lang="fr-FR" sz="2000" dirty="0" smtClean="0"/>
              <a:t>, est exonérée totalement de l’IR; Le reste est soumis à l’IR.</a:t>
            </a:r>
          </a:p>
          <a:p>
            <a:pPr marL="457200" indent="-457200">
              <a:buNone/>
            </a:pPr>
            <a:endParaRPr lang="fr-FR" sz="2000" dirty="0" smtClean="0"/>
          </a:p>
          <a:p>
            <a:pPr marL="457200" indent="-457200">
              <a:buNone/>
            </a:pPr>
            <a:endParaRPr lang="fr-FR" sz="2000" dirty="0" smtClean="0"/>
          </a:p>
          <a:p>
            <a:pPr marL="457200" indent="-457200">
              <a:buNone/>
            </a:pPr>
            <a:endParaRPr lang="fr-FR" sz="2000" dirty="0"/>
          </a:p>
        </p:txBody>
      </p:sp>
    </p:spTree>
    <p:extLst>
      <p:ext uri="{BB962C8B-B14F-4D97-AF65-F5344CB8AC3E}">
        <p14:creationId xmlns:p14="http://schemas.microsoft.com/office/powerpoint/2010/main" val="229774842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a:buNone/>
            </a:pPr>
            <a:r>
              <a:rPr lang="fr-FR" sz="2400" dirty="0" smtClean="0"/>
              <a:t>7- b. </a:t>
            </a:r>
            <a:r>
              <a:rPr lang="fr-FR" sz="2400" b="1" u="sng" dirty="0" smtClean="0"/>
              <a:t>Indemnités de départ volontaire</a:t>
            </a:r>
            <a:r>
              <a:rPr lang="fr-FR" sz="2400" dirty="0" smtClean="0"/>
              <a:t>:</a:t>
            </a:r>
          </a:p>
          <a:p>
            <a:pPr>
              <a:buNone/>
            </a:pPr>
            <a:endParaRPr lang="fr-FR" sz="2800" dirty="0" smtClean="0"/>
          </a:p>
          <a:p>
            <a:pPr algn="just">
              <a:buNone/>
            </a:pPr>
            <a:r>
              <a:rPr lang="fr-FR" sz="2800" dirty="0" smtClean="0"/>
              <a:t>   La loi de Finances de 2004, a exonéré  l’indemnité de départ volontaire qui auparavant était soumises à l’IR. Elle obéit aux même conditions que l’indemnité de licenciement.</a:t>
            </a:r>
            <a:endParaRPr lang="fr-FR" sz="2800" dirty="0"/>
          </a:p>
        </p:txBody>
      </p:sp>
    </p:spTree>
    <p:extLst>
      <p:ext uri="{BB962C8B-B14F-4D97-AF65-F5344CB8AC3E}">
        <p14:creationId xmlns:p14="http://schemas.microsoft.com/office/powerpoint/2010/main" val="2917745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CATEGORIES DE REVENUS IMPOSABLES</a:t>
            </a:r>
            <a:endParaRPr lang="fr-FR" dirty="0"/>
          </a:p>
        </p:txBody>
      </p:sp>
      <p:sp>
        <p:nvSpPr>
          <p:cNvPr id="3" name="Espace réservé du contenu 2"/>
          <p:cNvSpPr>
            <a:spLocks noGrp="1"/>
          </p:cNvSpPr>
          <p:nvPr>
            <p:ph idx="1"/>
          </p:nvPr>
        </p:nvSpPr>
        <p:spPr/>
        <p:txBody>
          <a:bodyPr/>
          <a:lstStyle/>
          <a:p>
            <a:endParaRPr lang="fr-FR" dirty="0" smtClean="0"/>
          </a:p>
          <a:p>
            <a:r>
              <a:rPr lang="fr-FR" dirty="0" smtClean="0"/>
              <a:t>Revenus Professionnels</a:t>
            </a:r>
          </a:p>
          <a:p>
            <a:r>
              <a:rPr lang="fr-FR" dirty="0" smtClean="0"/>
              <a:t>Revenus provenant des Exploitations Agricoles</a:t>
            </a:r>
          </a:p>
          <a:p>
            <a:r>
              <a:rPr lang="fr-FR" dirty="0" smtClean="0"/>
              <a:t>Revenus Salariaux et Assimilés</a:t>
            </a:r>
          </a:p>
          <a:p>
            <a:r>
              <a:rPr lang="fr-FR" dirty="0" smtClean="0"/>
              <a:t>Revenus et Profits de Capitaux Mobiliers</a:t>
            </a:r>
          </a:p>
          <a:p>
            <a:r>
              <a:rPr lang="fr-FR" dirty="0" smtClean="0"/>
              <a:t>Revenus et Profits Fonciers</a:t>
            </a:r>
            <a:endParaRPr lang="fr-FR" dirty="0"/>
          </a:p>
        </p:txBody>
      </p:sp>
    </p:spTree>
    <p:extLst>
      <p:ext uri="{BB962C8B-B14F-4D97-AF65-F5344CB8AC3E}">
        <p14:creationId xmlns:p14="http://schemas.microsoft.com/office/powerpoint/2010/main" val="362311904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a:buNone/>
            </a:pPr>
            <a:r>
              <a:rPr lang="fr-FR" sz="2800" b="1" dirty="0" smtClean="0"/>
              <a:t>7-c</a:t>
            </a:r>
            <a:r>
              <a:rPr lang="fr-FR" sz="2800" b="1" u="sng" dirty="0" smtClean="0"/>
              <a:t>. </a:t>
            </a:r>
            <a:r>
              <a:rPr lang="fr-FR" sz="2800" b="1" u="sng" dirty="0" smtClean="0">
                <a:effectLst>
                  <a:outerShdw blurRad="38100" dist="38100" dir="2700000" algn="tl">
                    <a:srgbClr val="000000">
                      <a:alpha val="43137"/>
                    </a:srgbClr>
                  </a:outerShdw>
                </a:effectLst>
              </a:rPr>
              <a:t>Indemnités pour dommages et intérêts</a:t>
            </a:r>
            <a:r>
              <a:rPr lang="fr-FR" sz="2800" b="1" dirty="0" smtClean="0">
                <a:effectLst>
                  <a:outerShdw blurRad="38100" dist="38100" dir="2700000" algn="tl">
                    <a:srgbClr val="000000">
                      <a:alpha val="43137"/>
                    </a:srgbClr>
                  </a:outerShdw>
                </a:effectLst>
              </a:rPr>
              <a:t>:</a:t>
            </a:r>
          </a:p>
          <a:p>
            <a:pPr>
              <a:buNone/>
            </a:pPr>
            <a:endParaRPr lang="fr-FR" sz="2800" dirty="0" smtClean="0"/>
          </a:p>
          <a:p>
            <a:pPr algn="just">
              <a:buNone/>
            </a:pPr>
            <a:r>
              <a:rPr lang="fr-FR" sz="2800" dirty="0" smtClean="0"/>
              <a:t>        Ces indemnités sont destinées à réparer un préjudice subi. Elles ne sont pas considérées comme un salaire.</a:t>
            </a:r>
            <a:endParaRPr lang="fr-FR" sz="2800" dirty="0"/>
          </a:p>
        </p:txBody>
      </p:sp>
    </p:spTree>
    <p:extLst>
      <p:ext uri="{BB962C8B-B14F-4D97-AF65-F5344CB8AC3E}">
        <p14:creationId xmlns:p14="http://schemas.microsoft.com/office/powerpoint/2010/main" val="15287171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marL="457200" indent="-457200">
              <a:buNone/>
            </a:pPr>
            <a:r>
              <a:rPr lang="fr-FR" dirty="0" smtClean="0"/>
              <a:t>8</a:t>
            </a:r>
            <a:r>
              <a:rPr lang="fr-FR" sz="2400" dirty="0" smtClean="0"/>
              <a:t>. </a:t>
            </a:r>
            <a:r>
              <a:rPr lang="fr-FR" sz="2400" b="1" u="sng" dirty="0" smtClean="0"/>
              <a:t>Les pensions alimentaires</a:t>
            </a:r>
          </a:p>
          <a:p>
            <a:endParaRPr lang="fr-FR" sz="2400" dirty="0" smtClean="0"/>
          </a:p>
          <a:p>
            <a:pPr algn="just">
              <a:buNone/>
            </a:pPr>
            <a:r>
              <a:rPr lang="fr-FR" sz="2400" dirty="0" smtClean="0"/>
              <a:t>   Ce sont les pensions perçues par les descendants, les ascendants et le conjoint divorcé en vertu d’obligations du droit civil ou de décisions judiciaires.</a:t>
            </a:r>
            <a:endParaRPr lang="fr-FR" sz="2400" dirty="0"/>
          </a:p>
        </p:txBody>
      </p:sp>
    </p:spTree>
    <p:extLst>
      <p:ext uri="{BB962C8B-B14F-4D97-AF65-F5344CB8AC3E}">
        <p14:creationId xmlns:p14="http://schemas.microsoft.com/office/powerpoint/2010/main" val="83929014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marL="457200" indent="-457200">
              <a:buNone/>
            </a:pPr>
            <a:r>
              <a:rPr lang="fr-FR" b="1" u="sng" dirty="0" smtClean="0">
                <a:effectLst>
                  <a:outerShdw blurRad="38100" dist="38100" dir="2700000" algn="tl">
                    <a:srgbClr val="000000">
                      <a:alpha val="43137"/>
                    </a:srgbClr>
                  </a:outerShdw>
                </a:effectLst>
              </a:rPr>
              <a:t>9. </a:t>
            </a:r>
            <a:r>
              <a:rPr lang="fr-FR" sz="2400" b="1" u="sng" dirty="0" smtClean="0">
                <a:effectLst>
                  <a:outerShdw blurRad="38100" dist="38100" dir="2700000" algn="tl">
                    <a:srgbClr val="000000">
                      <a:alpha val="43137"/>
                    </a:srgbClr>
                  </a:outerShdw>
                </a:effectLst>
              </a:rPr>
              <a:t>Les retraites complémentaires</a:t>
            </a:r>
            <a:r>
              <a:rPr lang="fr-FR" sz="2400" dirty="0" smtClean="0"/>
              <a:t>:</a:t>
            </a:r>
          </a:p>
          <a:p>
            <a:pPr marL="457200" indent="-457200">
              <a:buNone/>
            </a:pPr>
            <a:endParaRPr lang="fr-FR" sz="2400" dirty="0" smtClean="0"/>
          </a:p>
          <a:p>
            <a:pPr marL="457200" indent="-457200" algn="just">
              <a:buNone/>
            </a:pPr>
            <a:r>
              <a:rPr lang="fr-FR" sz="2400" dirty="0" smtClean="0"/>
              <a:t>        Elles sont constituées par le salarié à titre individuel parallèlement au régime de retraite obligatoire. Lorsque ces cotisations ne sont pas déduites pour la détermination du revenu net imposable elles ne sont pas imposables.</a:t>
            </a:r>
          </a:p>
          <a:p>
            <a:pPr algn="just"/>
            <a:endParaRPr lang="fr-FR" sz="2400" dirty="0"/>
          </a:p>
        </p:txBody>
      </p:sp>
    </p:spTree>
    <p:extLst>
      <p:ext uri="{BB962C8B-B14F-4D97-AF65-F5344CB8AC3E}">
        <p14:creationId xmlns:p14="http://schemas.microsoft.com/office/powerpoint/2010/main" val="267607714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r>
              <a:rPr lang="fr-FR" sz="2400" dirty="0" smtClean="0"/>
              <a:t>10 -Les prestations servies au terme d’un contrat d’assurance sur la vie, d’un contrat de capitalisation ou d’un contrat d’investissement TAKAFUL dont la durée est </a:t>
            </a:r>
            <a:r>
              <a:rPr lang="fr-FR" sz="2400" smtClean="0"/>
              <a:t>au moins </a:t>
            </a:r>
            <a:r>
              <a:rPr lang="fr-FR" sz="2400" dirty="0" smtClean="0"/>
              <a:t>égale à 8 ans</a:t>
            </a:r>
            <a:endParaRPr lang="fr-FR" sz="2400" dirty="0"/>
          </a:p>
        </p:txBody>
      </p:sp>
    </p:spTree>
    <p:extLst>
      <p:ext uri="{BB962C8B-B14F-4D97-AF65-F5344CB8AC3E}">
        <p14:creationId xmlns:p14="http://schemas.microsoft.com/office/powerpoint/2010/main" val="3928520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algn="just">
              <a:buNone/>
            </a:pPr>
            <a:r>
              <a:rPr lang="fr-FR" b="1" dirty="0" smtClean="0"/>
              <a:t>11.</a:t>
            </a:r>
            <a:r>
              <a:rPr lang="fr-FR" dirty="0" smtClean="0"/>
              <a:t> </a:t>
            </a:r>
            <a:r>
              <a:rPr lang="fr-FR" sz="2800" b="1" u="sng" dirty="0" smtClean="0"/>
              <a:t>La part patronale des cotisations de retraite et de sécurité sociale:</a:t>
            </a:r>
          </a:p>
          <a:p>
            <a:pPr>
              <a:buNone/>
            </a:pPr>
            <a:endParaRPr lang="fr-FR" sz="2800" dirty="0" smtClean="0"/>
          </a:p>
          <a:p>
            <a:pPr algn="just">
              <a:buNone/>
            </a:pPr>
            <a:r>
              <a:rPr lang="fr-FR" sz="2800" dirty="0" smtClean="0"/>
              <a:t>      Elles sont supportées par l’employeur et bénéficient indirectement aux salariés. Elles sont obligatoires pour l’employeur et ne donnent pas lieu à l’attribution d’un revenu immédiat au profit du salarié. Elles sont donc exonérées.</a:t>
            </a:r>
          </a:p>
          <a:p>
            <a:endParaRPr lang="fr-FR" sz="2800" dirty="0"/>
          </a:p>
        </p:txBody>
      </p:sp>
    </p:spTree>
    <p:extLst>
      <p:ext uri="{BB962C8B-B14F-4D97-AF65-F5344CB8AC3E}">
        <p14:creationId xmlns:p14="http://schemas.microsoft.com/office/powerpoint/2010/main" val="28800513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lgn="just">
              <a:buNone/>
            </a:pPr>
            <a:r>
              <a:rPr lang="fr-FR" sz="3600" b="1" dirty="0" smtClean="0"/>
              <a:t>12. La part patronale des primes d’assurance groupe couvrant les risques de maladie, maternité, invalidité et décès</a:t>
            </a:r>
            <a:endParaRPr lang="fr-FR" sz="3600" b="1" u="sng" dirty="0" smtClean="0"/>
          </a:p>
          <a:p>
            <a:pPr algn="just">
              <a:buNone/>
            </a:pPr>
            <a:endParaRPr lang="fr-FR" sz="3600" dirty="0" smtClean="0"/>
          </a:p>
          <a:p>
            <a:pPr algn="just">
              <a:buNone/>
            </a:pPr>
            <a:r>
              <a:rPr lang="fr-FR" sz="3600" dirty="0" smtClean="0"/>
              <a:t>. </a:t>
            </a:r>
            <a:endParaRPr lang="fr-FR" sz="3600" dirty="0"/>
          </a:p>
        </p:txBody>
      </p:sp>
    </p:spTree>
    <p:extLst>
      <p:ext uri="{BB962C8B-B14F-4D97-AF65-F5344CB8AC3E}">
        <p14:creationId xmlns:p14="http://schemas.microsoft.com/office/powerpoint/2010/main" val="420425752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a:xfrm>
            <a:off x="677334" y="2236789"/>
            <a:ext cx="8596668" cy="3880773"/>
          </a:xfrm>
        </p:spPr>
        <p:txBody>
          <a:bodyPr>
            <a:noAutofit/>
          </a:bodyPr>
          <a:lstStyle/>
          <a:p>
            <a:pPr>
              <a:buNone/>
            </a:pPr>
            <a:r>
              <a:rPr lang="fr-FR" sz="3200" b="1" dirty="0" smtClean="0"/>
              <a:t>13</a:t>
            </a:r>
            <a:r>
              <a:rPr lang="fr-FR" sz="3200" b="1" u="sng" dirty="0" smtClean="0"/>
              <a:t>. Les frais de nourriture</a:t>
            </a:r>
          </a:p>
          <a:p>
            <a:pPr>
              <a:buNone/>
            </a:pPr>
            <a:endParaRPr lang="fr-FR" sz="3200" dirty="0" smtClean="0"/>
          </a:p>
          <a:p>
            <a:pPr>
              <a:buNone/>
            </a:pPr>
            <a:endParaRPr lang="fr-FR" sz="3200" dirty="0" smtClean="0"/>
          </a:p>
          <a:p>
            <a:pPr algn="just">
              <a:buNone/>
            </a:pPr>
            <a:r>
              <a:rPr lang="fr-FR" sz="3200" dirty="0" smtClean="0"/>
              <a:t>       Ils sont accordés par les employeurs à leurs salariés dans la limite de 30 DH par </a:t>
            </a:r>
            <a:r>
              <a:rPr lang="fr-FR" sz="3200" dirty="0" err="1" smtClean="0"/>
              <a:t>salairié</a:t>
            </a:r>
            <a:r>
              <a:rPr lang="fr-FR" sz="3200" dirty="0" smtClean="0"/>
              <a:t> et par journée de travail et 20% du salaire brut imposable.</a:t>
            </a:r>
          </a:p>
          <a:p>
            <a:pPr algn="just"/>
            <a:endParaRPr lang="fr-FR" sz="3200" dirty="0"/>
          </a:p>
        </p:txBody>
      </p:sp>
    </p:spTree>
    <p:extLst>
      <p:ext uri="{BB962C8B-B14F-4D97-AF65-F5344CB8AC3E}">
        <p14:creationId xmlns:p14="http://schemas.microsoft.com/office/powerpoint/2010/main" val="13903984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buNone/>
            </a:pPr>
            <a:r>
              <a:rPr lang="fr-FR" sz="2800" b="1" dirty="0" smtClean="0"/>
              <a:t>14</a:t>
            </a:r>
            <a:r>
              <a:rPr lang="fr-FR" sz="2800" b="1" u="sng" dirty="0" smtClean="0"/>
              <a:t>. Souscription ou achat d’actions au profit du personnel ou abondement</a:t>
            </a:r>
          </a:p>
          <a:p>
            <a:pPr>
              <a:buNone/>
            </a:pPr>
            <a:r>
              <a:rPr lang="fr-FR" sz="2800" dirty="0"/>
              <a:t> sous certaines </a:t>
            </a:r>
            <a:r>
              <a:rPr lang="fr-FR" sz="2800" dirty="0" smtClean="0"/>
              <a:t>conditions</a:t>
            </a:r>
          </a:p>
          <a:p>
            <a:pPr algn="just">
              <a:buNone/>
            </a:pPr>
            <a:r>
              <a:rPr lang="fr-FR" sz="2800" dirty="0" smtClean="0"/>
              <a:t>       Les salariés bénéficiaires obtiennent le droit de souscrire au capital ou d’acheter des actions de la société à un prix déterminé, pendant un délai fixé par l’AG extraordinaire des actionnaires.</a:t>
            </a:r>
            <a:endParaRPr lang="fr-FR" sz="2800" dirty="0"/>
          </a:p>
        </p:txBody>
      </p:sp>
    </p:spTree>
    <p:extLst>
      <p:ext uri="{BB962C8B-B14F-4D97-AF65-F5344CB8AC3E}">
        <p14:creationId xmlns:p14="http://schemas.microsoft.com/office/powerpoint/2010/main" val="34013054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r>
              <a:rPr lang="fr-FR" sz="4000" dirty="0" smtClean="0"/>
              <a:t>15. Les salaires versés par la Banque Islamique de développement à son personnel</a:t>
            </a:r>
            <a:endParaRPr lang="fr-FR" sz="4000" dirty="0"/>
          </a:p>
        </p:txBody>
      </p:sp>
    </p:spTree>
    <p:extLst>
      <p:ext uri="{BB962C8B-B14F-4D97-AF65-F5344CB8AC3E}">
        <p14:creationId xmlns:p14="http://schemas.microsoft.com/office/powerpoint/2010/main" val="313293049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buNone/>
            </a:pPr>
            <a:r>
              <a:rPr lang="fr-FR" sz="2800" b="1" dirty="0" smtClean="0"/>
              <a:t>16. </a:t>
            </a:r>
            <a:r>
              <a:rPr lang="fr-FR" sz="2800" b="1" u="sng" dirty="0" smtClean="0"/>
              <a:t>Indemnité de stage</a:t>
            </a:r>
            <a:endParaRPr lang="fr-FR" sz="2800" b="1" dirty="0" smtClean="0"/>
          </a:p>
          <a:p>
            <a:pPr>
              <a:buNone/>
            </a:pPr>
            <a:r>
              <a:rPr lang="fr-FR" sz="2800" u="sng" dirty="0" smtClean="0"/>
              <a:t>Sous certaines conditions</a:t>
            </a:r>
          </a:p>
          <a:p>
            <a:pPr algn="just">
              <a:buNone/>
            </a:pPr>
            <a:r>
              <a:rPr lang="fr-FR" sz="2800" dirty="0" smtClean="0"/>
              <a:t>       Est exonéré de l’impôt sur le revenu, l’indemnité de stage mensuelle brute plafonnée à 6000 dirhams versée au stagiaire pour une période de 24 mois, lauréat de l’enseignement supérieur ou de la formation professionnelle et recruté par une entreprise privée.</a:t>
            </a:r>
            <a:endParaRPr lang="fr-FR" sz="2800" dirty="0"/>
          </a:p>
        </p:txBody>
      </p:sp>
    </p:spTree>
    <p:extLst>
      <p:ext uri="{BB962C8B-B14F-4D97-AF65-F5344CB8AC3E}">
        <p14:creationId xmlns:p14="http://schemas.microsoft.com/office/powerpoint/2010/main" val="1874220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PERSONNES PHYSIQUES</a:t>
            </a:r>
            <a:endParaRPr lang="fr-FR" dirty="0"/>
          </a:p>
        </p:txBody>
      </p:sp>
      <p:sp>
        <p:nvSpPr>
          <p:cNvPr id="3" name="Espace réservé du contenu 2"/>
          <p:cNvSpPr>
            <a:spLocks noGrp="1"/>
          </p:cNvSpPr>
          <p:nvPr>
            <p:ph idx="1"/>
          </p:nvPr>
        </p:nvSpPr>
        <p:spPr/>
        <p:txBody>
          <a:bodyPr/>
          <a:lstStyle/>
          <a:p>
            <a:endParaRPr lang="fr-FR" dirty="0" smtClean="0"/>
          </a:p>
          <a:p>
            <a:r>
              <a:rPr lang="fr-FR" dirty="0" smtClean="0"/>
              <a:t>L’IR ne concerne que les personnes physiques</a:t>
            </a:r>
          </a:p>
          <a:p>
            <a:pPr>
              <a:buNone/>
            </a:pPr>
            <a:endParaRPr lang="fr-FR" dirty="0" smtClean="0"/>
          </a:p>
          <a:p>
            <a:pPr algn="just"/>
            <a:r>
              <a:rPr lang="fr-FR" dirty="0" smtClean="0"/>
              <a:t>Il peut concerner aussi les groupements de personnes physiques : il s’agit des SNC, des Sociétés en Commandite Simple et des Sociétés de Fait ne comprenant que des personnes physiques est considéré comme un revenu professionnel et/ou agricole.</a:t>
            </a:r>
            <a:endParaRPr lang="fr-FR" dirty="0"/>
          </a:p>
        </p:txBody>
      </p:sp>
    </p:spTree>
    <p:extLst>
      <p:ext uri="{BB962C8B-B14F-4D97-AF65-F5344CB8AC3E}">
        <p14:creationId xmlns:p14="http://schemas.microsoft.com/office/powerpoint/2010/main" val="69297083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buNone/>
            </a:pPr>
            <a:r>
              <a:rPr lang="fr-FR" sz="3200" dirty="0" smtClean="0"/>
              <a:t>17. Bourses d’études et prix littéraires et artistiques:</a:t>
            </a:r>
          </a:p>
          <a:p>
            <a:pPr>
              <a:buNone/>
            </a:pPr>
            <a:endParaRPr lang="fr-FR" sz="3200" dirty="0" smtClean="0"/>
          </a:p>
          <a:p>
            <a:pPr algn="just">
              <a:buNone/>
            </a:pPr>
            <a:r>
              <a:rPr lang="fr-FR" sz="3200" dirty="0" smtClean="0"/>
              <a:t>    Les bourses d’études accordées aux étudiants sont exonérés de l’IR.</a:t>
            </a:r>
          </a:p>
          <a:p>
            <a:pPr algn="just">
              <a:buNone/>
            </a:pPr>
            <a:endParaRPr lang="fr-FR" sz="3200" dirty="0" smtClean="0"/>
          </a:p>
        </p:txBody>
      </p:sp>
    </p:spTree>
    <p:extLst>
      <p:ext uri="{BB962C8B-B14F-4D97-AF65-F5344CB8AC3E}">
        <p14:creationId xmlns:p14="http://schemas.microsoft.com/office/powerpoint/2010/main" val="292443241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buNone/>
            </a:pPr>
            <a:r>
              <a:rPr lang="fr-FR" sz="3600" dirty="0" smtClean="0"/>
              <a:t>18.  </a:t>
            </a:r>
            <a:r>
              <a:rPr lang="fr-FR" sz="3600" dirty="0"/>
              <a:t>Les prix littéraires et artistiques dont le montant ne dépasse pas annuellement la somme de </a:t>
            </a:r>
          </a:p>
          <a:p>
            <a:pPr algn="just">
              <a:buNone/>
            </a:pPr>
            <a:r>
              <a:rPr lang="fr-FR" sz="3600" dirty="0"/>
              <a:t>    100 000 DH.</a:t>
            </a:r>
          </a:p>
        </p:txBody>
      </p:sp>
    </p:spTree>
    <p:extLst>
      <p:ext uri="{BB962C8B-B14F-4D97-AF65-F5344CB8AC3E}">
        <p14:creationId xmlns:p14="http://schemas.microsoft.com/office/powerpoint/2010/main" val="4949308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lgn="just"/>
            <a:r>
              <a:rPr lang="fr-FR" sz="3200" dirty="0" smtClean="0"/>
              <a:t>19. Le montant de la participation versée dans le cadre d’un plan d’épargne entreprise par l’employeur à son salarié, dans la limite de 10% du montant annuel du revenu salarial imposable.</a:t>
            </a:r>
          </a:p>
          <a:p>
            <a:pPr algn="just"/>
            <a:endParaRPr lang="fr-FR" sz="3200" dirty="0"/>
          </a:p>
        </p:txBody>
      </p:sp>
    </p:spTree>
    <p:extLst>
      <p:ext uri="{BB962C8B-B14F-4D97-AF65-F5344CB8AC3E}">
        <p14:creationId xmlns:p14="http://schemas.microsoft.com/office/powerpoint/2010/main" val="385755669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r>
              <a:rPr lang="fr-FR" sz="2800" dirty="0" smtClean="0"/>
              <a:t>20 . Le </a:t>
            </a:r>
            <a:r>
              <a:rPr lang="fr-FR" sz="2800" dirty="0"/>
              <a:t>salaire mensuel brut plafonné à 10 000 DHS, pour une durée de 24 mois à compter de la date de recrutement du salarié, versé par une entreprise, une association ou coopérative créée durant la période allant du 1</a:t>
            </a:r>
            <a:r>
              <a:rPr lang="fr-FR" sz="2800" baseline="30000" dirty="0"/>
              <a:t>er</a:t>
            </a:r>
            <a:r>
              <a:rPr lang="fr-FR" sz="2800" dirty="0"/>
              <a:t> janvier 2015 au 31 décembre 2022 dans la limite de 10 salariés, en CDI, pendant les 2 premières années de la création</a:t>
            </a:r>
          </a:p>
          <a:p>
            <a:pPr algn="just"/>
            <a:endParaRPr lang="fr-FR" sz="2800" dirty="0"/>
          </a:p>
        </p:txBody>
      </p:sp>
    </p:spTree>
    <p:extLst>
      <p:ext uri="{BB962C8B-B14F-4D97-AF65-F5344CB8AC3E}">
        <p14:creationId xmlns:p14="http://schemas.microsoft.com/office/powerpoint/2010/main" val="261834606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marL="0" indent="0" algn="just">
              <a:buNone/>
            </a:pPr>
            <a:r>
              <a:rPr lang="fr-FR" sz="3200" dirty="0" smtClean="0"/>
              <a:t>21. Les rémunérations  et indemnités occasionnelles ou non versées par une entreprise à des étudiants inscrits dans le cycle de doctorat dont le montant ne dépasse pas 6000 DH pour une période de 36 mois à compter de la date de conclusion du contrat de recherches.</a:t>
            </a:r>
          </a:p>
          <a:p>
            <a:pPr marL="0" indent="0" algn="just">
              <a:buNone/>
            </a:pPr>
            <a:endParaRPr lang="fr-FR" sz="3200" dirty="0"/>
          </a:p>
        </p:txBody>
      </p:sp>
    </p:spTree>
    <p:extLst>
      <p:ext uri="{BB962C8B-B14F-4D97-AF65-F5344CB8AC3E}">
        <p14:creationId xmlns:p14="http://schemas.microsoft.com/office/powerpoint/2010/main" val="904679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r>
              <a:rPr lang="fr-FR" sz="3600" dirty="0" smtClean="0"/>
              <a:t>22. Le capital décès versé aux ayants droit des fonctionnaires civils et militaires et agents de l’Etat, des collectivités territoriales et des établissements publics.</a:t>
            </a:r>
            <a:endParaRPr lang="fr-FR" sz="3600" dirty="0"/>
          </a:p>
        </p:txBody>
      </p:sp>
    </p:spTree>
    <p:extLst>
      <p:ext uri="{BB962C8B-B14F-4D97-AF65-F5344CB8AC3E}">
        <p14:creationId xmlns:p14="http://schemas.microsoft.com/office/powerpoint/2010/main" val="268111155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r>
              <a:rPr lang="fr-FR" sz="4000" dirty="0" smtClean="0"/>
              <a:t>23. Le solde et les indemnités versés aux appelés au service militaire conformément à la législation et réglementation en vigueur.</a:t>
            </a:r>
            <a:endParaRPr lang="fr-FR" sz="4000" dirty="0"/>
          </a:p>
        </p:txBody>
      </p:sp>
    </p:spTree>
    <p:extLst>
      <p:ext uri="{BB962C8B-B14F-4D97-AF65-F5344CB8AC3E}">
        <p14:creationId xmlns:p14="http://schemas.microsoft.com/office/powerpoint/2010/main" val="70821374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DETERMINATION DU</a:t>
            </a:r>
            <a:br>
              <a:rPr lang="fr-FR" dirty="0" smtClean="0"/>
            </a:br>
            <a:r>
              <a:rPr lang="fr-FR" dirty="0" smtClean="0"/>
              <a:t>        REVENU NET IMPOSABLE</a:t>
            </a:r>
            <a:endParaRPr lang="fr-FR" dirty="0"/>
          </a:p>
        </p:txBody>
      </p:sp>
      <p:sp>
        <p:nvSpPr>
          <p:cNvPr id="3" name="Espace réservé du contenu 2"/>
          <p:cNvSpPr>
            <a:spLocks noGrp="1"/>
          </p:cNvSpPr>
          <p:nvPr>
            <p:ph sz="quarter" idx="1"/>
          </p:nvPr>
        </p:nvSpPr>
        <p:spPr/>
        <p:txBody>
          <a:bodyPr>
            <a:normAutofit/>
          </a:bodyPr>
          <a:lstStyle/>
          <a:p>
            <a:pPr>
              <a:buNone/>
            </a:pPr>
            <a:r>
              <a:rPr lang="fr-FR" dirty="0" smtClean="0"/>
              <a:t> </a:t>
            </a:r>
            <a:r>
              <a:rPr lang="fr-FR" sz="2400" u="sng" dirty="0" smtClean="0"/>
              <a:t>REVENU BRUT IMPOSABLE</a:t>
            </a:r>
            <a:r>
              <a:rPr lang="fr-FR" sz="2400" b="1" u="sng" dirty="0" smtClean="0"/>
              <a:t> </a:t>
            </a:r>
            <a:r>
              <a:rPr lang="fr-FR" sz="3600" b="1" dirty="0"/>
              <a:t>=</a:t>
            </a:r>
          </a:p>
          <a:p>
            <a:pPr>
              <a:buNone/>
            </a:pPr>
            <a:r>
              <a:rPr lang="fr-FR" sz="3000" dirty="0" smtClean="0"/>
              <a:t>    Sommes payées au titre des revenus salariaux</a:t>
            </a:r>
          </a:p>
          <a:p>
            <a:pPr>
              <a:buNone/>
            </a:pPr>
            <a:r>
              <a:rPr lang="fr-FR" sz="3600" b="1" dirty="0"/>
              <a:t>                                +</a:t>
            </a:r>
          </a:p>
          <a:p>
            <a:pPr>
              <a:buNone/>
            </a:pPr>
            <a:r>
              <a:rPr lang="fr-FR" sz="3000" dirty="0" smtClean="0"/>
              <a:t>                         Valeur des avantages en nature</a:t>
            </a:r>
          </a:p>
          <a:p>
            <a:pPr>
              <a:buNone/>
            </a:pPr>
            <a:r>
              <a:rPr lang="fr-FR" sz="3600" b="1" dirty="0" smtClean="0"/>
              <a:t>                                 </a:t>
            </a:r>
            <a:r>
              <a:rPr lang="fr-FR" sz="3600" dirty="0" smtClean="0"/>
              <a:t>_</a:t>
            </a:r>
            <a:endParaRPr lang="fr-FR" dirty="0" smtClean="0"/>
          </a:p>
          <a:p>
            <a:pPr>
              <a:buNone/>
            </a:pPr>
            <a:r>
              <a:rPr lang="fr-FR" sz="2000" dirty="0" smtClean="0"/>
              <a:t>                                                         Exemptions précédentes</a:t>
            </a:r>
          </a:p>
          <a:p>
            <a:pPr>
              <a:buNone/>
            </a:pPr>
            <a:endParaRPr lang="fr-FR" dirty="0"/>
          </a:p>
        </p:txBody>
      </p:sp>
    </p:spTree>
    <p:extLst>
      <p:ext uri="{BB962C8B-B14F-4D97-AF65-F5344CB8AC3E}">
        <p14:creationId xmlns:p14="http://schemas.microsoft.com/office/powerpoint/2010/main" val="378548479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buNone/>
            </a:pPr>
            <a:r>
              <a:rPr lang="fr-FR" dirty="0" smtClean="0"/>
              <a:t>                            </a:t>
            </a:r>
            <a:r>
              <a:rPr lang="fr-FR" sz="2800" dirty="0" smtClean="0"/>
              <a:t>REVENU NET IMPOSABLE</a:t>
            </a:r>
          </a:p>
          <a:p>
            <a:pPr>
              <a:buNone/>
            </a:pPr>
            <a:r>
              <a:rPr lang="fr-FR" dirty="0" smtClean="0"/>
              <a:t>                                      </a:t>
            </a:r>
            <a:r>
              <a:rPr lang="fr-FR" sz="3600" b="1" dirty="0"/>
              <a:t>=</a:t>
            </a:r>
          </a:p>
          <a:p>
            <a:pPr>
              <a:buNone/>
            </a:pPr>
            <a:r>
              <a:rPr lang="fr-FR" sz="2800" dirty="0" smtClean="0"/>
              <a:t>                 REVENU BRUT IMPOSABLE</a:t>
            </a:r>
          </a:p>
          <a:p>
            <a:pPr>
              <a:buNone/>
            </a:pPr>
            <a:r>
              <a:rPr lang="fr-FR" dirty="0" smtClean="0"/>
              <a:t>                                        </a:t>
            </a:r>
            <a:r>
              <a:rPr lang="fr-FR" sz="3600" b="1" dirty="0"/>
              <a:t>_</a:t>
            </a:r>
          </a:p>
          <a:p>
            <a:pPr>
              <a:buNone/>
            </a:pPr>
            <a:endParaRPr lang="fr-FR" dirty="0" smtClean="0"/>
          </a:p>
          <a:p>
            <a:pPr>
              <a:buNone/>
            </a:pPr>
            <a:r>
              <a:rPr lang="fr-FR" sz="2800" dirty="0" smtClean="0"/>
              <a:t>                  LES ABBATEMENTS SUIVANTS</a:t>
            </a:r>
            <a:endParaRPr lang="fr-FR" sz="2800" dirty="0"/>
          </a:p>
        </p:txBody>
      </p:sp>
    </p:spTree>
    <p:extLst>
      <p:ext uri="{BB962C8B-B14F-4D97-AF65-F5344CB8AC3E}">
        <p14:creationId xmlns:p14="http://schemas.microsoft.com/office/powerpoint/2010/main" val="240021576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FRAIS PROFESSIONNELS</a:t>
            </a:r>
            <a:endParaRPr lang="fr-FR" dirty="0"/>
          </a:p>
        </p:txBody>
      </p:sp>
      <p:sp>
        <p:nvSpPr>
          <p:cNvPr id="3" name="Espace réservé du contenu 2"/>
          <p:cNvSpPr>
            <a:spLocks noGrp="1"/>
          </p:cNvSpPr>
          <p:nvPr>
            <p:ph sz="quarter" idx="1"/>
          </p:nvPr>
        </p:nvSpPr>
        <p:spPr>
          <a:xfrm>
            <a:off x="970411" y="2055082"/>
            <a:ext cx="8596668" cy="3880773"/>
          </a:xfrm>
        </p:spPr>
        <p:txBody>
          <a:bodyPr>
            <a:noAutofit/>
          </a:bodyPr>
          <a:lstStyle/>
          <a:p>
            <a:pPr marL="457200" indent="-457200">
              <a:buNone/>
            </a:pPr>
            <a:r>
              <a:rPr lang="fr-FR" sz="2400" b="1" dirty="0" smtClean="0"/>
              <a:t>Les frais professionnels inhérents à l’emploi ou à la fonction:</a:t>
            </a:r>
          </a:p>
          <a:p>
            <a:pPr marL="457200" indent="-457200" algn="just">
              <a:buNone/>
            </a:pPr>
            <a:r>
              <a:rPr lang="fr-FR" sz="2400" dirty="0" smtClean="0"/>
              <a:t>                    Ils sont fixés forfaitairement à </a:t>
            </a:r>
            <a:r>
              <a:rPr lang="fr-FR" sz="2400" b="1" dirty="0" smtClean="0"/>
              <a:t>20%</a:t>
            </a:r>
            <a:r>
              <a:rPr lang="fr-FR" sz="2400" dirty="0" smtClean="0"/>
              <a:t> du </a:t>
            </a:r>
            <a:r>
              <a:rPr lang="fr-FR" sz="2400" u="sng" dirty="0" smtClean="0"/>
              <a:t>revenu</a:t>
            </a:r>
            <a:r>
              <a:rPr lang="fr-FR" sz="2400" dirty="0" smtClean="0"/>
              <a:t> </a:t>
            </a:r>
            <a:r>
              <a:rPr lang="fr-FR" sz="2400" u="sng" dirty="0" smtClean="0"/>
              <a:t>brut imposable</a:t>
            </a:r>
            <a:r>
              <a:rPr lang="fr-FR" sz="2400" dirty="0" smtClean="0"/>
              <a:t>, non compris les avantages en argent ou en nature.</a:t>
            </a:r>
          </a:p>
          <a:p>
            <a:pPr marL="457200" indent="-457200" algn="just">
              <a:buNone/>
            </a:pPr>
            <a:r>
              <a:rPr lang="fr-FR" sz="2400" dirty="0" smtClean="0"/>
              <a:t>          Le </a:t>
            </a:r>
            <a:r>
              <a:rPr lang="fr-FR" sz="2400" u="sng" dirty="0" smtClean="0"/>
              <a:t>plafond</a:t>
            </a:r>
            <a:r>
              <a:rPr lang="fr-FR" sz="2400" dirty="0" smtClean="0"/>
              <a:t> de cette déduction est de </a:t>
            </a:r>
            <a:r>
              <a:rPr lang="fr-FR" sz="2400" b="1" dirty="0" smtClean="0"/>
              <a:t>30 000 </a:t>
            </a:r>
            <a:r>
              <a:rPr lang="fr-FR" sz="2400" dirty="0" smtClean="0"/>
              <a:t>DH / an.</a:t>
            </a:r>
          </a:p>
          <a:p>
            <a:pPr marL="457200" indent="-457200" algn="just">
              <a:buNone/>
            </a:pPr>
            <a:r>
              <a:rPr lang="fr-FR" sz="2400" dirty="0" smtClean="0"/>
              <a:t>    Pour la majorité des salariés à l’exception de ceux cités à l’article 59-I-B et C du CGI </a:t>
            </a:r>
            <a:endParaRPr lang="fr-FR" sz="2400" dirty="0"/>
          </a:p>
        </p:txBody>
      </p:sp>
    </p:spTree>
    <p:extLst>
      <p:ext uri="{BB962C8B-B14F-4D97-AF65-F5344CB8AC3E}">
        <p14:creationId xmlns:p14="http://schemas.microsoft.com/office/powerpoint/2010/main" val="25480508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Les résultats provenant de ces Sociétés est considéré comme un revenu professionnel du principal associé et doit par conséquent s’ajouter à ses autres revenus (voir  la notion de revenus catégoriels)</a:t>
            </a:r>
          </a:p>
          <a:p>
            <a:pPr marL="0" indent="0" algn="just">
              <a:buNone/>
            </a:pPr>
            <a:endParaRPr lang="fr-FR" dirty="0" smtClean="0"/>
          </a:p>
          <a:p>
            <a:pPr algn="just"/>
            <a:r>
              <a:rPr lang="fr-FR" dirty="0" smtClean="0"/>
              <a:t>Les entreprises qui ne relèvent pas de l’IS, peuvent avoir ou non la personnalité juridique. Elle n’ont pas de personnalité fiscale propre, les profits réalisés ne deviennent imposables qu’entre les mains des personnes physiques qui les possèdent.</a:t>
            </a:r>
            <a:endParaRPr lang="fr-FR" dirty="0"/>
          </a:p>
        </p:txBody>
      </p:sp>
    </p:spTree>
    <p:extLst>
      <p:ext uri="{BB962C8B-B14F-4D97-AF65-F5344CB8AC3E}">
        <p14:creationId xmlns:p14="http://schemas.microsoft.com/office/powerpoint/2010/main" val="390203984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COTISATIONS SOCIALES</a:t>
            </a:r>
            <a:endParaRPr lang="fr-FR" dirty="0"/>
          </a:p>
        </p:txBody>
      </p:sp>
      <p:sp>
        <p:nvSpPr>
          <p:cNvPr id="3" name="Espace réservé du contenu 2"/>
          <p:cNvSpPr>
            <a:spLocks noGrp="1"/>
          </p:cNvSpPr>
          <p:nvPr>
            <p:ph sz="quarter" idx="1"/>
          </p:nvPr>
        </p:nvSpPr>
        <p:spPr/>
        <p:txBody>
          <a:bodyPr>
            <a:normAutofit/>
          </a:bodyPr>
          <a:lstStyle/>
          <a:p>
            <a:pPr algn="just">
              <a:buNone/>
            </a:pPr>
            <a:r>
              <a:rPr lang="fr-FR" dirty="0" smtClean="0"/>
              <a:t>    </a:t>
            </a:r>
            <a:r>
              <a:rPr lang="fr-FR" sz="2400" dirty="0" smtClean="0"/>
              <a:t>Sont déduites les cotisations versées:</a:t>
            </a:r>
          </a:p>
          <a:p>
            <a:pPr algn="just">
              <a:buFont typeface="Wingdings" pitchFamily="2" charset="2"/>
              <a:buChar char="Ø"/>
            </a:pPr>
            <a:r>
              <a:rPr lang="fr-FR" sz="2400" dirty="0" smtClean="0"/>
              <a:t>   Pour la constitution de </a:t>
            </a:r>
            <a:r>
              <a:rPr lang="fr-FR" sz="2400" b="1" dirty="0" smtClean="0"/>
              <a:t>pensions</a:t>
            </a:r>
            <a:r>
              <a:rPr lang="fr-FR" sz="2400" dirty="0" smtClean="0"/>
              <a:t> ou de </a:t>
            </a:r>
            <a:r>
              <a:rPr lang="fr-FR" sz="2400" b="1" dirty="0" smtClean="0"/>
              <a:t>retraites</a:t>
            </a:r>
            <a:r>
              <a:rPr lang="fr-FR" sz="2400" dirty="0" smtClean="0"/>
              <a:t> en application des régimes de retraite prévus par les statuts d’organismes marocains de retraite. </a:t>
            </a:r>
          </a:p>
          <a:p>
            <a:pPr algn="just">
              <a:buFont typeface="Wingdings" pitchFamily="2" charset="2"/>
              <a:buChar char="Ø"/>
            </a:pPr>
            <a:r>
              <a:rPr lang="fr-FR" sz="2400" dirty="0" smtClean="0"/>
              <a:t>    Les régimes de </a:t>
            </a:r>
            <a:r>
              <a:rPr lang="fr-FR" sz="2400" b="1" dirty="0" smtClean="0"/>
              <a:t>prévoyances sociales </a:t>
            </a:r>
            <a:r>
              <a:rPr lang="fr-FR" sz="2400" dirty="0" smtClean="0"/>
              <a:t>et de </a:t>
            </a:r>
            <a:r>
              <a:rPr lang="fr-FR" sz="2400" b="1" dirty="0" smtClean="0"/>
              <a:t>sécurité</a:t>
            </a:r>
            <a:r>
              <a:rPr lang="fr-FR" sz="2400" dirty="0" smtClean="0"/>
              <a:t> </a:t>
            </a:r>
            <a:r>
              <a:rPr lang="fr-FR" sz="2400" b="1" dirty="0" smtClean="0"/>
              <a:t>sociale</a:t>
            </a:r>
            <a:r>
              <a:rPr lang="fr-FR" sz="2400" dirty="0" smtClean="0"/>
              <a:t>.</a:t>
            </a:r>
          </a:p>
          <a:p>
            <a:pPr algn="just">
              <a:buFont typeface="Wingdings" pitchFamily="2" charset="2"/>
              <a:buChar char="Ø"/>
            </a:pPr>
            <a:r>
              <a:rPr lang="fr-FR" sz="2400" dirty="0" smtClean="0"/>
              <a:t>     Les régimes </a:t>
            </a:r>
            <a:r>
              <a:rPr lang="fr-FR" sz="2400" b="1" dirty="0" smtClean="0"/>
              <a:t>d’assurance groupe </a:t>
            </a:r>
            <a:r>
              <a:rPr lang="fr-FR" sz="2400" dirty="0" smtClean="0"/>
              <a:t>couvrant les risques de maladie, maternité, invalidité et décès</a:t>
            </a:r>
            <a:endParaRPr lang="fr-FR" sz="2400" dirty="0"/>
          </a:p>
        </p:txBody>
      </p:sp>
    </p:spTree>
    <p:extLst>
      <p:ext uri="{BB962C8B-B14F-4D97-AF65-F5344CB8AC3E}">
        <p14:creationId xmlns:p14="http://schemas.microsoft.com/office/powerpoint/2010/main" val="413225256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REMBOURSEMENT EN PRINCIPAL ET INTERET DES PRETS</a:t>
            </a:r>
            <a:endParaRPr lang="fr-FR" dirty="0"/>
          </a:p>
        </p:txBody>
      </p:sp>
      <p:sp>
        <p:nvSpPr>
          <p:cNvPr id="3" name="Espace réservé du contenu 2"/>
          <p:cNvSpPr>
            <a:spLocks noGrp="1"/>
          </p:cNvSpPr>
          <p:nvPr>
            <p:ph sz="quarter" idx="1"/>
          </p:nvPr>
        </p:nvSpPr>
        <p:spPr/>
        <p:txBody>
          <a:bodyPr>
            <a:normAutofit fontScale="92500"/>
          </a:bodyPr>
          <a:lstStyle/>
          <a:p>
            <a:pPr algn="just">
              <a:buNone/>
            </a:pPr>
            <a:r>
              <a:rPr lang="fr-FR" dirty="0" smtClean="0"/>
              <a:t>     </a:t>
            </a:r>
          </a:p>
          <a:p>
            <a:pPr algn="just">
              <a:buNone/>
            </a:pPr>
            <a:r>
              <a:rPr lang="fr-FR" dirty="0" smtClean="0"/>
              <a:t>      </a:t>
            </a:r>
            <a:r>
              <a:rPr lang="fr-FR" sz="2400" dirty="0" smtClean="0"/>
              <a:t>Le remboursement en principal et intérêts des prêts accordés par les institutions financières spécialisées pour l’acquisition ou la construction de logements économiques dans les conditions prévues par la loi et destinés à l’habitation principale.</a:t>
            </a:r>
          </a:p>
          <a:p>
            <a:pPr>
              <a:buNone/>
            </a:pPr>
            <a:endParaRPr lang="fr-FR" sz="2400" dirty="0" smtClean="0"/>
          </a:p>
          <a:p>
            <a:pPr algn="just">
              <a:buNone/>
            </a:pPr>
            <a:r>
              <a:rPr lang="fr-FR" sz="2400" dirty="0" smtClean="0"/>
              <a:t>        Les logements dont la superficie est comprise entre 50 et 100 m2 et dont le prix de vente n’excède pas 250 000 DH HT et ce dans la limite de 10% du revenu global imposable.</a:t>
            </a:r>
          </a:p>
          <a:p>
            <a:pPr>
              <a:buNone/>
            </a:pPr>
            <a:endParaRPr lang="fr-FR" dirty="0"/>
          </a:p>
        </p:txBody>
      </p:sp>
    </p:spTree>
    <p:extLst>
      <p:ext uri="{BB962C8B-B14F-4D97-AF65-F5344CB8AC3E}">
        <p14:creationId xmlns:p14="http://schemas.microsoft.com/office/powerpoint/2010/main" val="51378348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b="1" dirty="0"/>
              <a:t>LES  DIFFERENTES </a:t>
            </a:r>
            <a:r>
              <a:rPr lang="fr-FR" sz="4800" b="1" dirty="0" err="1"/>
              <a:t>etapes</a:t>
            </a:r>
            <a:endParaRPr lang="fr-FR" sz="4800" b="1" dirty="0"/>
          </a:p>
        </p:txBody>
      </p:sp>
      <p:sp>
        <p:nvSpPr>
          <p:cNvPr id="3" name="Espace réservé du contenu 2"/>
          <p:cNvSpPr>
            <a:spLocks noGrp="1"/>
          </p:cNvSpPr>
          <p:nvPr>
            <p:ph sz="quarter" idx="1"/>
          </p:nvPr>
        </p:nvSpPr>
        <p:spPr/>
        <p:txBody>
          <a:bodyPr>
            <a:normAutofit/>
          </a:bodyPr>
          <a:lstStyle/>
          <a:p>
            <a:pPr marL="0" indent="0">
              <a:buNone/>
            </a:pPr>
            <a:r>
              <a:rPr lang="fr-FR" sz="2400" dirty="0" smtClean="0"/>
              <a:t>Salaire brut – Exemptions</a:t>
            </a:r>
          </a:p>
          <a:p>
            <a:pPr marL="0" indent="0">
              <a:buNone/>
            </a:pPr>
            <a:r>
              <a:rPr lang="fr-FR" sz="2400" dirty="0" smtClean="0"/>
              <a:t>          = Salaire </a:t>
            </a:r>
            <a:r>
              <a:rPr lang="fr-FR" sz="2400" dirty="0"/>
              <a:t>brut </a:t>
            </a:r>
            <a:r>
              <a:rPr lang="fr-FR" sz="2400" dirty="0" smtClean="0"/>
              <a:t>imposable </a:t>
            </a:r>
          </a:p>
          <a:p>
            <a:pPr marL="0" indent="0">
              <a:buNone/>
            </a:pPr>
            <a:r>
              <a:rPr lang="fr-FR" sz="2400" dirty="0"/>
              <a:t> </a:t>
            </a:r>
            <a:r>
              <a:rPr lang="fr-FR" sz="2400" dirty="0" smtClean="0"/>
              <a:t>                                       </a:t>
            </a:r>
            <a:r>
              <a:rPr lang="fr-FR" sz="3600" dirty="0" smtClean="0"/>
              <a:t>-</a:t>
            </a:r>
            <a:r>
              <a:rPr lang="fr-FR" sz="3200" dirty="0" smtClean="0"/>
              <a:t> </a:t>
            </a:r>
            <a:r>
              <a:rPr lang="fr-FR" sz="2400" dirty="0" err="1" smtClean="0"/>
              <a:t>Abbatements</a:t>
            </a:r>
            <a:endParaRPr lang="fr-FR" sz="2400" dirty="0"/>
          </a:p>
          <a:p>
            <a:pPr marL="0" indent="0" algn="ctr">
              <a:buNone/>
            </a:pPr>
            <a:r>
              <a:rPr lang="fr-FR" sz="2400" dirty="0" smtClean="0"/>
              <a:t>= Salaire </a:t>
            </a:r>
            <a:r>
              <a:rPr lang="fr-FR" sz="2400" dirty="0"/>
              <a:t>net </a:t>
            </a:r>
            <a:r>
              <a:rPr lang="fr-FR" sz="2400" dirty="0" smtClean="0"/>
              <a:t>imposable</a:t>
            </a:r>
          </a:p>
          <a:p>
            <a:pPr marL="0" indent="0" algn="ctr">
              <a:buNone/>
            </a:pPr>
            <a:r>
              <a:rPr lang="fr-FR" sz="2400" dirty="0"/>
              <a:t> </a:t>
            </a:r>
            <a:r>
              <a:rPr lang="fr-FR" sz="2400" dirty="0" smtClean="0"/>
              <a:t>                                – ( impôt – charge de famille)</a:t>
            </a:r>
          </a:p>
          <a:p>
            <a:pPr marL="0" indent="0" algn="ctr">
              <a:buNone/>
            </a:pPr>
            <a:endParaRPr lang="fr-FR" sz="2400" dirty="0" smtClean="0"/>
          </a:p>
          <a:p>
            <a:pPr marL="0" indent="0" algn="ctr">
              <a:buNone/>
            </a:pPr>
            <a:r>
              <a:rPr lang="fr-FR" sz="2400" dirty="0" smtClean="0"/>
              <a:t>= Salaire </a:t>
            </a:r>
            <a:r>
              <a:rPr lang="fr-FR" sz="2400" dirty="0"/>
              <a:t>net</a:t>
            </a:r>
          </a:p>
        </p:txBody>
      </p:sp>
    </p:spTree>
    <p:extLst>
      <p:ext uri="{BB962C8B-B14F-4D97-AF65-F5344CB8AC3E}">
        <p14:creationId xmlns:p14="http://schemas.microsoft.com/office/powerpoint/2010/main" val="63417611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BAREME PROGRESSIF MENSUEL</a:t>
            </a:r>
            <a:endParaRPr lang="fr-FR" dirty="0"/>
          </a:p>
        </p:txBody>
      </p:sp>
      <p:graphicFrame>
        <p:nvGraphicFramePr>
          <p:cNvPr id="4" name="Espace réservé du contenu 3"/>
          <p:cNvGraphicFramePr>
            <a:graphicFrameLocks noGrp="1"/>
          </p:cNvGraphicFramePr>
          <p:nvPr>
            <p:ph sz="quarter" idx="1"/>
          </p:nvPr>
        </p:nvGraphicFramePr>
        <p:xfrm>
          <a:off x="1981200" y="1600200"/>
          <a:ext cx="7467600" cy="259588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pPr algn="ctr"/>
                      <a:r>
                        <a:rPr lang="fr-FR" dirty="0" smtClean="0"/>
                        <a:t>REVENUS MENSUELS</a:t>
                      </a:r>
                      <a:endParaRPr lang="fr-FR" dirty="0"/>
                    </a:p>
                  </a:txBody>
                  <a:tcPr/>
                </a:tc>
                <a:tc>
                  <a:txBody>
                    <a:bodyPr/>
                    <a:lstStyle/>
                    <a:p>
                      <a:pPr algn="ctr"/>
                      <a:r>
                        <a:rPr lang="fr-FR" dirty="0" smtClean="0"/>
                        <a:t>TAUX</a:t>
                      </a:r>
                      <a:endParaRPr lang="fr-FR" dirty="0"/>
                    </a:p>
                  </a:txBody>
                  <a:tcPr/>
                </a:tc>
                <a:tc>
                  <a:txBody>
                    <a:bodyPr/>
                    <a:lstStyle/>
                    <a:p>
                      <a:pPr algn="ctr"/>
                      <a:r>
                        <a:rPr lang="fr-FR" dirty="0" smtClean="0"/>
                        <a:t>DEDUCTIONS</a:t>
                      </a:r>
                      <a:endParaRPr lang="fr-FR" dirty="0"/>
                    </a:p>
                  </a:txBody>
                  <a:tcPr/>
                </a:tc>
              </a:tr>
              <a:tr h="370840">
                <a:tc>
                  <a:txBody>
                    <a:bodyPr/>
                    <a:lstStyle/>
                    <a:p>
                      <a:pPr algn="ctr"/>
                      <a:r>
                        <a:rPr lang="fr-FR" dirty="0" smtClean="0"/>
                        <a:t>0 - 2500</a:t>
                      </a:r>
                      <a:endParaRPr lang="fr-FR" dirty="0"/>
                    </a:p>
                  </a:txBody>
                  <a:tcPr/>
                </a:tc>
                <a:tc>
                  <a:txBody>
                    <a:bodyPr/>
                    <a:lstStyle/>
                    <a:p>
                      <a:pPr algn="ctr"/>
                      <a:r>
                        <a:rPr lang="fr-FR" dirty="0" smtClean="0"/>
                        <a:t>      0%</a:t>
                      </a:r>
                      <a:endParaRPr lang="fr-FR" dirty="0"/>
                    </a:p>
                  </a:txBody>
                  <a:tcPr/>
                </a:tc>
                <a:tc>
                  <a:txBody>
                    <a:bodyPr/>
                    <a:lstStyle/>
                    <a:p>
                      <a:pPr algn="ctr"/>
                      <a:r>
                        <a:rPr lang="fr-FR" dirty="0" smtClean="0"/>
                        <a:t> 0</a:t>
                      </a:r>
                      <a:endParaRPr lang="fr-FR" dirty="0"/>
                    </a:p>
                  </a:txBody>
                  <a:tcPr/>
                </a:tc>
              </a:tr>
              <a:tr h="370840">
                <a:tc>
                  <a:txBody>
                    <a:bodyPr/>
                    <a:lstStyle/>
                    <a:p>
                      <a:pPr algn="ctr"/>
                      <a:r>
                        <a:rPr lang="fr-FR" dirty="0" smtClean="0"/>
                        <a:t>2501 – 4166.67</a:t>
                      </a:r>
                      <a:endParaRPr lang="fr-FR" dirty="0"/>
                    </a:p>
                  </a:txBody>
                  <a:tcPr/>
                </a:tc>
                <a:tc>
                  <a:txBody>
                    <a:bodyPr/>
                    <a:lstStyle/>
                    <a:p>
                      <a:pPr algn="ctr"/>
                      <a:r>
                        <a:rPr lang="fr-FR" dirty="0" smtClean="0"/>
                        <a:t>  10%</a:t>
                      </a:r>
                      <a:endParaRPr lang="fr-FR" dirty="0"/>
                    </a:p>
                  </a:txBody>
                  <a:tcPr/>
                </a:tc>
                <a:tc>
                  <a:txBody>
                    <a:bodyPr/>
                    <a:lstStyle/>
                    <a:p>
                      <a:pPr algn="ctr"/>
                      <a:r>
                        <a:rPr lang="fr-FR" dirty="0" smtClean="0"/>
                        <a:t>250</a:t>
                      </a:r>
                      <a:endParaRPr lang="fr-FR" dirty="0"/>
                    </a:p>
                  </a:txBody>
                  <a:tcPr/>
                </a:tc>
              </a:tr>
              <a:tr h="370840">
                <a:tc>
                  <a:txBody>
                    <a:bodyPr/>
                    <a:lstStyle/>
                    <a:p>
                      <a:pPr algn="ctr"/>
                      <a:r>
                        <a:rPr lang="fr-FR" dirty="0" smtClean="0"/>
                        <a:t>4167 - 5000</a:t>
                      </a:r>
                      <a:endParaRPr lang="fr-FR" dirty="0"/>
                    </a:p>
                  </a:txBody>
                  <a:tcPr/>
                </a:tc>
                <a:tc>
                  <a:txBody>
                    <a:bodyPr/>
                    <a:lstStyle/>
                    <a:p>
                      <a:pPr algn="ctr"/>
                      <a:r>
                        <a:rPr lang="fr-FR" dirty="0" smtClean="0"/>
                        <a:t>20%</a:t>
                      </a:r>
                      <a:endParaRPr lang="fr-FR" dirty="0"/>
                    </a:p>
                  </a:txBody>
                  <a:tcPr/>
                </a:tc>
                <a:tc>
                  <a:txBody>
                    <a:bodyPr/>
                    <a:lstStyle/>
                    <a:p>
                      <a:pPr algn="ctr"/>
                      <a:r>
                        <a:rPr lang="fr-FR" dirty="0" smtClean="0"/>
                        <a:t>666.67</a:t>
                      </a:r>
                      <a:endParaRPr lang="fr-FR" dirty="0"/>
                    </a:p>
                  </a:txBody>
                  <a:tcPr/>
                </a:tc>
              </a:tr>
              <a:tr h="370840">
                <a:tc>
                  <a:txBody>
                    <a:bodyPr/>
                    <a:lstStyle/>
                    <a:p>
                      <a:pPr algn="ctr"/>
                      <a:r>
                        <a:rPr lang="fr-FR" dirty="0" smtClean="0"/>
                        <a:t>5001 – 6666.67</a:t>
                      </a:r>
                      <a:endParaRPr lang="fr-FR" dirty="0"/>
                    </a:p>
                  </a:txBody>
                  <a:tcPr/>
                </a:tc>
                <a:tc>
                  <a:txBody>
                    <a:bodyPr/>
                    <a:lstStyle/>
                    <a:p>
                      <a:pPr algn="ctr"/>
                      <a:r>
                        <a:rPr lang="fr-FR" dirty="0" smtClean="0"/>
                        <a:t>30%</a:t>
                      </a:r>
                      <a:endParaRPr lang="fr-FR" dirty="0"/>
                    </a:p>
                  </a:txBody>
                  <a:tcPr/>
                </a:tc>
                <a:tc>
                  <a:txBody>
                    <a:bodyPr/>
                    <a:lstStyle/>
                    <a:p>
                      <a:pPr algn="ctr"/>
                      <a:r>
                        <a:rPr lang="fr-FR" dirty="0" smtClean="0"/>
                        <a:t>1 166.67</a:t>
                      </a:r>
                      <a:endParaRPr lang="fr-FR" dirty="0"/>
                    </a:p>
                  </a:txBody>
                  <a:tcPr/>
                </a:tc>
              </a:tr>
              <a:tr h="370840">
                <a:tc>
                  <a:txBody>
                    <a:bodyPr/>
                    <a:lstStyle/>
                    <a:p>
                      <a:pPr algn="ctr"/>
                      <a:r>
                        <a:rPr lang="fr-FR" dirty="0" smtClean="0"/>
                        <a:t>6 667 – 15 000</a:t>
                      </a:r>
                      <a:endParaRPr lang="fr-FR" dirty="0"/>
                    </a:p>
                  </a:txBody>
                  <a:tcPr/>
                </a:tc>
                <a:tc>
                  <a:txBody>
                    <a:bodyPr/>
                    <a:lstStyle/>
                    <a:p>
                      <a:pPr algn="ctr"/>
                      <a:r>
                        <a:rPr lang="fr-FR" dirty="0" smtClean="0"/>
                        <a:t>34%</a:t>
                      </a:r>
                      <a:endParaRPr lang="fr-FR" dirty="0"/>
                    </a:p>
                  </a:txBody>
                  <a:tcPr/>
                </a:tc>
                <a:tc>
                  <a:txBody>
                    <a:bodyPr/>
                    <a:lstStyle/>
                    <a:p>
                      <a:pPr algn="ctr"/>
                      <a:r>
                        <a:rPr lang="fr-FR" dirty="0" smtClean="0"/>
                        <a:t>1433.33</a:t>
                      </a:r>
                      <a:endParaRPr lang="fr-FR" dirty="0"/>
                    </a:p>
                  </a:txBody>
                  <a:tcPr/>
                </a:tc>
              </a:tr>
              <a:tr h="370840">
                <a:tc>
                  <a:txBody>
                    <a:bodyPr/>
                    <a:lstStyle/>
                    <a:p>
                      <a:pPr algn="ctr"/>
                      <a:r>
                        <a:rPr lang="fr-FR" dirty="0" smtClean="0"/>
                        <a:t>&lt;</a:t>
                      </a:r>
                      <a:r>
                        <a:rPr lang="fr-FR" baseline="0" dirty="0" smtClean="0"/>
                        <a:t>  15 000</a:t>
                      </a:r>
                      <a:endParaRPr lang="fr-FR" dirty="0"/>
                    </a:p>
                  </a:txBody>
                  <a:tcPr/>
                </a:tc>
                <a:tc>
                  <a:txBody>
                    <a:bodyPr/>
                    <a:lstStyle/>
                    <a:p>
                      <a:pPr algn="ctr"/>
                      <a:r>
                        <a:rPr lang="fr-FR" dirty="0" smtClean="0"/>
                        <a:t>38%</a:t>
                      </a:r>
                      <a:endParaRPr lang="fr-FR" dirty="0"/>
                    </a:p>
                  </a:txBody>
                  <a:tcPr/>
                </a:tc>
                <a:tc>
                  <a:txBody>
                    <a:bodyPr/>
                    <a:lstStyle/>
                    <a:p>
                      <a:pPr algn="ctr"/>
                      <a:r>
                        <a:rPr lang="fr-FR" dirty="0" smtClean="0"/>
                        <a:t>2 033.33</a:t>
                      </a:r>
                      <a:endParaRPr lang="fr-FR" dirty="0"/>
                    </a:p>
                  </a:txBody>
                  <a:tcPr/>
                </a:tc>
              </a:tr>
            </a:tbl>
          </a:graphicData>
        </a:graphic>
      </p:graphicFrame>
    </p:spTree>
    <p:extLst>
      <p:ext uri="{BB962C8B-B14F-4D97-AF65-F5344CB8AC3E}">
        <p14:creationId xmlns:p14="http://schemas.microsoft.com/office/powerpoint/2010/main" val="270976152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CHARGES DE FAMILLE</a:t>
            </a:r>
          </a:p>
        </p:txBody>
      </p:sp>
      <p:sp>
        <p:nvSpPr>
          <p:cNvPr id="3" name="Espace réservé du contenu 2"/>
          <p:cNvSpPr>
            <a:spLocks noGrp="1"/>
          </p:cNvSpPr>
          <p:nvPr>
            <p:ph sz="quarter" idx="1"/>
          </p:nvPr>
        </p:nvSpPr>
        <p:spPr/>
        <p:txBody>
          <a:bodyPr>
            <a:normAutofit/>
          </a:bodyPr>
          <a:lstStyle/>
          <a:p>
            <a:pPr algn="just"/>
            <a:r>
              <a:rPr lang="fr-FR" sz="3600" dirty="0"/>
              <a:t>L’impôt est diminué d’une somme de 360 DH par personne à charge, dans la limite de 2160 DH soit un total de 6 personnes à charge</a:t>
            </a:r>
          </a:p>
        </p:txBody>
      </p:sp>
    </p:spTree>
    <p:extLst>
      <p:ext uri="{BB962C8B-B14F-4D97-AF65-F5344CB8AC3E}">
        <p14:creationId xmlns:p14="http://schemas.microsoft.com/office/powerpoint/2010/main" val="215755178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75520" y="476672"/>
            <a:ext cx="7467600" cy="1143000"/>
          </a:xfrm>
        </p:spPr>
        <p:txBody>
          <a:bodyPr/>
          <a:lstStyle/>
          <a:p>
            <a:r>
              <a:rPr lang="fr-FR" dirty="0" smtClean="0"/>
              <a:t>REVENUS PROFESSIONNELS</a:t>
            </a:r>
            <a:endParaRPr lang="fr-FR" dirty="0"/>
          </a:p>
        </p:txBody>
      </p:sp>
      <p:sp>
        <p:nvSpPr>
          <p:cNvPr id="3" name="Espace réservé du contenu 2"/>
          <p:cNvSpPr>
            <a:spLocks noGrp="1"/>
          </p:cNvSpPr>
          <p:nvPr>
            <p:ph sz="quarter" idx="1"/>
          </p:nvPr>
        </p:nvSpPr>
        <p:spPr/>
        <p:txBody>
          <a:bodyPr/>
          <a:lstStyle/>
          <a:p>
            <a:endParaRPr lang="fr-FR" dirty="0" smtClean="0"/>
          </a:p>
          <a:p>
            <a:r>
              <a:rPr lang="fr-FR" sz="3600" dirty="0" smtClean="0"/>
              <a:t> I / Champ d’application</a:t>
            </a:r>
          </a:p>
          <a:p>
            <a:pPr>
              <a:buNone/>
            </a:pPr>
            <a:endParaRPr lang="fr-FR" sz="3600" dirty="0" smtClean="0"/>
          </a:p>
          <a:p>
            <a:r>
              <a:rPr lang="fr-FR" sz="3600" dirty="0" smtClean="0"/>
              <a:t> II / Les régimes d’application à l’I.R.</a:t>
            </a:r>
          </a:p>
          <a:p>
            <a:pPr>
              <a:buNone/>
            </a:pPr>
            <a:endParaRPr lang="fr-FR" sz="3600" dirty="0" smtClean="0"/>
          </a:p>
          <a:p>
            <a:r>
              <a:rPr lang="fr-FR" sz="3600" dirty="0" smtClean="0"/>
              <a:t> III / Obligations des contribuables</a:t>
            </a:r>
            <a:endParaRPr lang="fr-FR" sz="3600" dirty="0"/>
          </a:p>
        </p:txBody>
      </p:sp>
    </p:spTree>
    <p:extLst>
      <p:ext uri="{BB962C8B-B14F-4D97-AF65-F5344CB8AC3E}">
        <p14:creationId xmlns:p14="http://schemas.microsoft.com/office/powerpoint/2010/main" val="1061104205"/>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I / CHAMP D’APPLICATION</a:t>
            </a:r>
            <a:endParaRPr lang="fr-FR" dirty="0"/>
          </a:p>
        </p:txBody>
      </p:sp>
      <p:sp>
        <p:nvSpPr>
          <p:cNvPr id="3" name="Espace réservé du contenu 2"/>
          <p:cNvSpPr>
            <a:spLocks noGrp="1"/>
          </p:cNvSpPr>
          <p:nvPr>
            <p:ph sz="quarter" idx="1"/>
          </p:nvPr>
        </p:nvSpPr>
        <p:spPr/>
        <p:txBody>
          <a:bodyPr>
            <a:noAutofit/>
          </a:bodyPr>
          <a:lstStyle/>
          <a:p>
            <a:pPr algn="just"/>
            <a:r>
              <a:rPr lang="fr-FR" sz="2400" dirty="0" smtClean="0"/>
              <a:t>L’entreprise </a:t>
            </a:r>
            <a:r>
              <a:rPr lang="fr-FR" sz="2400" b="1" dirty="0" smtClean="0"/>
              <a:t>individuelle</a:t>
            </a:r>
            <a:r>
              <a:rPr lang="fr-FR" sz="2400" dirty="0" smtClean="0"/>
              <a:t> est une réalité économique et sociale.</a:t>
            </a:r>
          </a:p>
          <a:p>
            <a:pPr algn="just">
              <a:buNone/>
            </a:pPr>
            <a:endParaRPr lang="fr-FR" sz="2400" dirty="0" smtClean="0"/>
          </a:p>
          <a:p>
            <a:pPr algn="just"/>
            <a:r>
              <a:rPr lang="fr-FR" sz="2400" dirty="0" smtClean="0"/>
              <a:t>Elle n’a pas en revanche la </a:t>
            </a:r>
            <a:r>
              <a:rPr lang="fr-FR" sz="2400" b="1" dirty="0" smtClean="0"/>
              <a:t>personnalité juridique </a:t>
            </a:r>
            <a:r>
              <a:rPr lang="fr-FR" sz="2400" dirty="0" smtClean="0"/>
              <a:t>et n’a donc </a:t>
            </a:r>
            <a:r>
              <a:rPr lang="fr-FR" sz="2400" b="1" dirty="0" smtClean="0"/>
              <a:t>pas de patrimoine</a:t>
            </a:r>
            <a:r>
              <a:rPr lang="fr-FR" sz="2400" dirty="0" smtClean="0"/>
              <a:t> qui lui soit propre, seul l’exploitant a la </a:t>
            </a:r>
            <a:r>
              <a:rPr lang="fr-FR" sz="2400" b="1" dirty="0" smtClean="0"/>
              <a:t>personnalité juridique</a:t>
            </a:r>
            <a:r>
              <a:rPr lang="fr-FR" sz="2400" dirty="0" smtClean="0"/>
              <a:t>.</a:t>
            </a:r>
          </a:p>
          <a:p>
            <a:pPr algn="just">
              <a:buNone/>
            </a:pPr>
            <a:endParaRPr lang="fr-FR" sz="2400" dirty="0" smtClean="0"/>
          </a:p>
          <a:p>
            <a:pPr algn="just"/>
            <a:r>
              <a:rPr lang="fr-FR" sz="2400" dirty="0" smtClean="0"/>
              <a:t>Lui seul est titulaire d’un patrimoine  dont l’entreprise n’est </a:t>
            </a:r>
            <a:r>
              <a:rPr lang="fr-FR" sz="2400" b="1" dirty="0" smtClean="0"/>
              <a:t>qu’un des éléments</a:t>
            </a:r>
            <a:r>
              <a:rPr lang="fr-FR" sz="2400" dirty="0" smtClean="0"/>
              <a:t>.</a:t>
            </a:r>
            <a:endParaRPr lang="fr-FR" sz="2400" dirty="0"/>
          </a:p>
        </p:txBody>
      </p:sp>
    </p:spTree>
    <p:extLst>
      <p:ext uri="{BB962C8B-B14F-4D97-AF65-F5344CB8AC3E}">
        <p14:creationId xmlns:p14="http://schemas.microsoft.com/office/powerpoint/2010/main" val="2755664585"/>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2428" y="402994"/>
            <a:ext cx="7467600" cy="1143000"/>
          </a:xfrm>
        </p:spPr>
        <p:txBody>
          <a:bodyPr>
            <a:normAutofit/>
          </a:bodyPr>
          <a:lstStyle/>
          <a:p>
            <a:pPr algn="ctr"/>
            <a:r>
              <a:rPr lang="fr-FR" sz="2800" dirty="0" smtClean="0"/>
              <a:t>DEFINITION DES REVENUS PROFESSIONNELS AU SENS FISCAL (art 30 CGI)</a:t>
            </a:r>
            <a:endParaRPr lang="fr-FR" sz="2800" dirty="0"/>
          </a:p>
        </p:txBody>
      </p:sp>
      <p:sp>
        <p:nvSpPr>
          <p:cNvPr id="3" name="Espace réservé du contenu 2"/>
          <p:cNvSpPr>
            <a:spLocks noGrp="1"/>
          </p:cNvSpPr>
          <p:nvPr>
            <p:ph sz="quarter" idx="1"/>
          </p:nvPr>
        </p:nvSpPr>
        <p:spPr/>
        <p:txBody>
          <a:bodyPr>
            <a:noAutofit/>
          </a:bodyPr>
          <a:lstStyle/>
          <a:p>
            <a:pPr algn="just">
              <a:buNone/>
            </a:pPr>
            <a:r>
              <a:rPr lang="fr-FR" sz="2800" dirty="0" smtClean="0"/>
              <a:t>  Les </a:t>
            </a:r>
            <a:r>
              <a:rPr lang="fr-FR" sz="2800" b="1" dirty="0" smtClean="0"/>
              <a:t>bénéfices</a:t>
            </a:r>
            <a:r>
              <a:rPr lang="fr-FR" sz="2800" dirty="0" smtClean="0"/>
              <a:t> réalisés par les personnes </a:t>
            </a:r>
            <a:r>
              <a:rPr lang="fr-FR" sz="2800" b="1" dirty="0" smtClean="0"/>
              <a:t>physiques</a:t>
            </a:r>
            <a:r>
              <a:rPr lang="fr-FR" sz="2800" dirty="0" smtClean="0"/>
              <a:t> exerçant:</a:t>
            </a:r>
          </a:p>
          <a:p>
            <a:pPr algn="just"/>
            <a:r>
              <a:rPr lang="fr-FR" sz="2800" dirty="0" smtClean="0"/>
              <a:t>     Des professions </a:t>
            </a:r>
            <a:r>
              <a:rPr lang="fr-FR" sz="2800" b="1" dirty="0" smtClean="0"/>
              <a:t>commerciales</a:t>
            </a:r>
            <a:r>
              <a:rPr lang="fr-FR" sz="2800" dirty="0" smtClean="0"/>
              <a:t>, </a:t>
            </a:r>
            <a:r>
              <a:rPr lang="fr-FR" sz="2800" b="1" dirty="0" smtClean="0"/>
              <a:t>industrielles</a:t>
            </a:r>
            <a:r>
              <a:rPr lang="fr-FR" sz="2800" dirty="0" smtClean="0"/>
              <a:t> et </a:t>
            </a:r>
            <a:r>
              <a:rPr lang="fr-FR" sz="2800" b="1" dirty="0" smtClean="0"/>
              <a:t>artisanales</a:t>
            </a:r>
            <a:r>
              <a:rPr lang="fr-FR" sz="2800" dirty="0" smtClean="0"/>
              <a:t>;</a:t>
            </a:r>
          </a:p>
          <a:p>
            <a:pPr algn="just"/>
            <a:r>
              <a:rPr lang="fr-FR" sz="2800" dirty="0" smtClean="0"/>
              <a:t>     Des professions de </a:t>
            </a:r>
            <a:r>
              <a:rPr lang="fr-FR" sz="2800" b="1" dirty="0" smtClean="0"/>
              <a:t>promoteurs immobilier</a:t>
            </a:r>
            <a:r>
              <a:rPr lang="fr-FR" sz="2800" dirty="0" smtClean="0"/>
              <a:t>, de </a:t>
            </a:r>
            <a:r>
              <a:rPr lang="fr-FR" sz="2800" b="1" dirty="0" smtClean="0"/>
              <a:t>lotisseurs de terrains </a:t>
            </a:r>
            <a:r>
              <a:rPr lang="fr-FR" sz="2800" dirty="0" smtClean="0"/>
              <a:t>ou de </a:t>
            </a:r>
            <a:r>
              <a:rPr lang="fr-FR" sz="2800" b="1" dirty="0" smtClean="0"/>
              <a:t>marchands de biens</a:t>
            </a:r>
          </a:p>
          <a:p>
            <a:pPr algn="just"/>
            <a:r>
              <a:rPr lang="fr-FR" sz="2800" dirty="0" smtClean="0"/>
              <a:t>     D’une </a:t>
            </a:r>
            <a:r>
              <a:rPr lang="fr-FR" sz="2800" b="1" dirty="0" smtClean="0"/>
              <a:t>profession libérale</a:t>
            </a:r>
            <a:r>
              <a:rPr lang="fr-FR" sz="2800" dirty="0" smtClean="0"/>
              <a:t> ou de </a:t>
            </a:r>
            <a:r>
              <a:rPr lang="fr-FR" sz="2800" b="1" dirty="0" smtClean="0"/>
              <a:t>toute</a:t>
            </a:r>
            <a:r>
              <a:rPr lang="fr-FR" sz="2800" dirty="0" smtClean="0"/>
              <a:t> </a:t>
            </a:r>
            <a:r>
              <a:rPr lang="fr-FR" sz="2800" b="1" dirty="0" smtClean="0"/>
              <a:t>profession</a:t>
            </a:r>
            <a:r>
              <a:rPr lang="fr-FR" sz="2800" dirty="0" smtClean="0"/>
              <a:t> autre que celles visées plus haut.</a:t>
            </a:r>
            <a:endParaRPr lang="fr-FR" sz="2800" dirty="0"/>
          </a:p>
        </p:txBody>
      </p:sp>
    </p:spTree>
    <p:extLst>
      <p:ext uri="{BB962C8B-B14F-4D97-AF65-F5344CB8AC3E}">
        <p14:creationId xmlns:p14="http://schemas.microsoft.com/office/powerpoint/2010/main" val="3715472598"/>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DEFINITION DES REVENUS PROFESSIONNELS ( suite)</a:t>
            </a:r>
            <a:endParaRPr lang="fr-FR" dirty="0"/>
          </a:p>
        </p:txBody>
      </p:sp>
      <p:sp>
        <p:nvSpPr>
          <p:cNvPr id="3" name="Espace réservé du contenu 2"/>
          <p:cNvSpPr>
            <a:spLocks noGrp="1"/>
          </p:cNvSpPr>
          <p:nvPr>
            <p:ph sz="quarter" idx="1"/>
          </p:nvPr>
        </p:nvSpPr>
        <p:spPr/>
        <p:txBody>
          <a:bodyPr>
            <a:normAutofit/>
          </a:bodyPr>
          <a:lstStyle/>
          <a:p>
            <a:pPr algn="just"/>
            <a:endParaRPr lang="fr-FR" sz="2800" dirty="0" smtClean="0"/>
          </a:p>
          <a:p>
            <a:pPr algn="just"/>
            <a:r>
              <a:rPr lang="fr-FR" sz="2800" dirty="0" smtClean="0"/>
              <a:t>Les revenus à caractère </a:t>
            </a:r>
            <a:r>
              <a:rPr lang="fr-FR" sz="2800" b="1" dirty="0" smtClean="0"/>
              <a:t>répétitif</a:t>
            </a:r>
            <a:r>
              <a:rPr lang="fr-FR" sz="2800" dirty="0" smtClean="0"/>
              <a:t> et ne se rattachant pas aux autres catégories de Revenus : tels les revenus agricoles, salariaux, fonciers, capitaux mobiliers et les bourses d’études</a:t>
            </a:r>
          </a:p>
        </p:txBody>
      </p:sp>
    </p:spTree>
    <p:extLst>
      <p:ext uri="{BB962C8B-B14F-4D97-AF65-F5344CB8AC3E}">
        <p14:creationId xmlns:p14="http://schemas.microsoft.com/office/powerpoint/2010/main" val="4195387719"/>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DEFINITION DES REVENUS PROFESSIONNELS </a:t>
            </a:r>
            <a:r>
              <a:rPr lang="fr-FR" dirty="0" smtClean="0"/>
              <a:t>(suite)</a:t>
            </a:r>
            <a:endParaRPr lang="fr-FR" dirty="0"/>
          </a:p>
        </p:txBody>
      </p:sp>
      <p:sp>
        <p:nvSpPr>
          <p:cNvPr id="3" name="Espace réservé du contenu 2"/>
          <p:cNvSpPr>
            <a:spLocks noGrp="1"/>
          </p:cNvSpPr>
          <p:nvPr>
            <p:ph sz="quarter" idx="1"/>
          </p:nvPr>
        </p:nvSpPr>
        <p:spPr/>
        <p:txBody>
          <a:bodyPr>
            <a:normAutofit/>
          </a:bodyPr>
          <a:lstStyle/>
          <a:p>
            <a:pPr algn="just"/>
            <a:r>
              <a:rPr lang="fr-FR" sz="2400" dirty="0"/>
              <a:t>Les produits bruts énumérés à l’article 15 de la loi perçus par les personnes physiques ou morales non </a:t>
            </a:r>
            <a:r>
              <a:rPr lang="fr-FR" sz="2400" dirty="0" smtClean="0"/>
              <a:t>résidentes et ne relevant pas de l’impôt sur les sociétés, </a:t>
            </a:r>
            <a:r>
              <a:rPr lang="fr-FR" sz="2400" dirty="0"/>
              <a:t>en contrepartie des </a:t>
            </a:r>
            <a:r>
              <a:rPr lang="fr-FR" sz="2400" b="1" dirty="0"/>
              <a:t>travaux exécutés ou de services rendus </a:t>
            </a:r>
            <a:r>
              <a:rPr lang="fr-FR" sz="2400" dirty="0"/>
              <a:t>pour le compte de personnes physiques ou morales domiciliées  ou exerçant une activité au Maroc</a:t>
            </a:r>
          </a:p>
          <a:p>
            <a:pPr algn="just">
              <a:buNone/>
            </a:pPr>
            <a:endParaRPr lang="fr-FR" sz="2400" dirty="0" smtClean="0"/>
          </a:p>
          <a:p>
            <a:pPr algn="just">
              <a:buNone/>
            </a:pPr>
            <a:r>
              <a:rPr lang="fr-FR" sz="2400" dirty="0" smtClean="0"/>
              <a:t>                   </a:t>
            </a:r>
            <a:r>
              <a:rPr lang="fr-FR" sz="2400" u="sng" dirty="0" smtClean="0"/>
              <a:t>Exemples</a:t>
            </a:r>
            <a:r>
              <a:rPr lang="fr-FR" sz="2400" dirty="0" smtClean="0"/>
              <a:t> : </a:t>
            </a:r>
            <a:r>
              <a:rPr lang="fr-FR" sz="2400" dirty="0"/>
              <a:t>conseils, études</a:t>
            </a:r>
            <a:r>
              <a:rPr lang="fr-FR" sz="2400" dirty="0" smtClean="0"/>
              <a:t>…</a:t>
            </a:r>
            <a:endParaRPr lang="fr-FR" sz="2400" dirty="0"/>
          </a:p>
        </p:txBody>
      </p:sp>
    </p:spTree>
    <p:extLst>
      <p:ext uri="{BB962C8B-B14F-4D97-AF65-F5344CB8AC3E}">
        <p14:creationId xmlns:p14="http://schemas.microsoft.com/office/powerpoint/2010/main" val="1354288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TERRITORIALITE</a:t>
            </a:r>
            <a:endParaRPr lang="fr-FR" dirty="0"/>
          </a:p>
        </p:txBody>
      </p:sp>
      <p:sp>
        <p:nvSpPr>
          <p:cNvPr id="3" name="Espace réservé du contenu 2"/>
          <p:cNvSpPr>
            <a:spLocks noGrp="1"/>
          </p:cNvSpPr>
          <p:nvPr>
            <p:ph idx="1"/>
          </p:nvPr>
        </p:nvSpPr>
        <p:spPr/>
        <p:txBody>
          <a:bodyPr/>
          <a:lstStyle/>
          <a:p>
            <a:pPr marL="514350" indent="-514350" algn="just">
              <a:buFont typeface="+mj-lt"/>
              <a:buAutoNum type="arabicPeriod"/>
            </a:pPr>
            <a:r>
              <a:rPr lang="fr-FR" dirty="0" smtClean="0"/>
              <a:t>Les personnes physiques ayant au Maroc leur domicile fiscal à raison de leur revenu global de source marocaine ou étrangère :</a:t>
            </a:r>
          </a:p>
          <a:p>
            <a:pPr marL="514350" indent="-514350" algn="just">
              <a:buFont typeface="+mj-lt"/>
              <a:buAutoNum type="arabicPeriod"/>
            </a:pPr>
            <a:endParaRPr lang="fr-FR" dirty="0" smtClean="0"/>
          </a:p>
          <a:p>
            <a:pPr marL="514350" indent="-514350" algn="just"/>
            <a:r>
              <a:rPr lang="fr-FR" dirty="0" smtClean="0"/>
              <a:t>Foyer permanent d’habitation</a:t>
            </a:r>
          </a:p>
          <a:p>
            <a:pPr marL="514350" indent="-514350"/>
            <a:r>
              <a:rPr lang="fr-FR" dirty="0" smtClean="0"/>
              <a:t>Centre d’intérêts économiques</a:t>
            </a:r>
          </a:p>
          <a:p>
            <a:pPr marL="514350" indent="-514350"/>
            <a:r>
              <a:rPr lang="fr-FR" dirty="0" smtClean="0"/>
              <a:t>Durée de séjour continue ou discontinue supérieure à 183 jours par an.</a:t>
            </a:r>
          </a:p>
          <a:p>
            <a:pPr marL="514350" indent="-514350">
              <a:buNone/>
            </a:pPr>
            <a:endParaRPr lang="fr-FR" dirty="0" smtClean="0"/>
          </a:p>
        </p:txBody>
      </p:sp>
    </p:spTree>
    <p:extLst>
      <p:ext uri="{BB962C8B-B14F-4D97-AF65-F5344CB8AC3E}">
        <p14:creationId xmlns:p14="http://schemas.microsoft.com/office/powerpoint/2010/main" val="4075250835"/>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DEFINITION DE CERTAINES PROFESSIONS AU SENS FISCAL</a:t>
            </a:r>
            <a:endParaRPr lang="fr-FR" dirty="0"/>
          </a:p>
        </p:txBody>
      </p:sp>
      <p:sp>
        <p:nvSpPr>
          <p:cNvPr id="3" name="Espace réservé du contenu 2"/>
          <p:cNvSpPr>
            <a:spLocks noGrp="1"/>
          </p:cNvSpPr>
          <p:nvPr>
            <p:ph sz="quarter" idx="1"/>
          </p:nvPr>
        </p:nvSpPr>
        <p:spPr/>
        <p:txBody>
          <a:bodyPr>
            <a:noAutofit/>
          </a:bodyPr>
          <a:lstStyle/>
          <a:p>
            <a:pPr algn="just"/>
            <a:r>
              <a:rPr lang="fr-FR" sz="2400" b="1" u="sng" dirty="0" smtClean="0"/>
              <a:t>Promoteur immobilier</a:t>
            </a:r>
            <a:r>
              <a:rPr lang="fr-FR" sz="2400" dirty="0" smtClean="0"/>
              <a:t>: toute personne qui conçoit et édifie un ou plusieurs bâtiments en vue de les vendre en totalité ou partie</a:t>
            </a:r>
          </a:p>
          <a:p>
            <a:pPr algn="just"/>
            <a:r>
              <a:rPr lang="fr-FR" sz="2400" b="1" u="sng" dirty="0" smtClean="0"/>
              <a:t>Lotisseur</a:t>
            </a:r>
            <a:r>
              <a:rPr lang="fr-FR" sz="2400" dirty="0" smtClean="0"/>
              <a:t>: toute personne qui procède à la viabilisation de terrains destinés à la construction en vue de leur vente en totalité ou par lot, quelque soit le mode d’acquisition de ces terrains</a:t>
            </a:r>
          </a:p>
          <a:p>
            <a:pPr algn="just"/>
            <a:r>
              <a:rPr lang="fr-FR" sz="2400" b="1" u="sng" dirty="0" smtClean="0"/>
              <a:t>Marchand de biens</a:t>
            </a:r>
            <a:r>
              <a:rPr lang="fr-FR" sz="2400" dirty="0" smtClean="0"/>
              <a:t>: toute personne qui réalise des ventes d’immeubles bâtis et / ou non bâtis, acquis à titre onéreux ou par donation</a:t>
            </a:r>
            <a:endParaRPr lang="fr-FR" sz="2400" dirty="0"/>
          </a:p>
        </p:txBody>
      </p:sp>
    </p:spTree>
    <p:extLst>
      <p:ext uri="{BB962C8B-B14F-4D97-AF65-F5344CB8AC3E}">
        <p14:creationId xmlns:p14="http://schemas.microsoft.com/office/powerpoint/2010/main" val="290869297"/>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Exonérations suivies d’une imposition permanente à taux réduit</a:t>
            </a:r>
            <a:endParaRPr lang="fr-FR" dirty="0"/>
          </a:p>
        </p:txBody>
      </p:sp>
      <p:sp>
        <p:nvSpPr>
          <p:cNvPr id="3" name="Espace réservé du contenu 2"/>
          <p:cNvSpPr>
            <a:spLocks noGrp="1"/>
          </p:cNvSpPr>
          <p:nvPr>
            <p:ph sz="quarter" idx="1"/>
          </p:nvPr>
        </p:nvSpPr>
        <p:spPr/>
        <p:txBody>
          <a:bodyPr>
            <a:normAutofit/>
          </a:bodyPr>
          <a:lstStyle/>
          <a:p>
            <a:pPr marL="0" indent="0" algn="just">
              <a:buNone/>
            </a:pPr>
            <a:r>
              <a:rPr lang="fr-FR" sz="2400" dirty="0" smtClean="0"/>
              <a:t>Les </a:t>
            </a:r>
            <a:r>
              <a:rPr lang="fr-FR" sz="2400" b="1" dirty="0" smtClean="0"/>
              <a:t>entreprises </a:t>
            </a:r>
            <a:r>
              <a:rPr lang="fr-FR" sz="2400" b="1" dirty="0"/>
              <a:t>hôtelières </a:t>
            </a:r>
            <a:r>
              <a:rPr lang="fr-FR" sz="2400" dirty="0"/>
              <a:t>au titre de </a:t>
            </a:r>
            <a:r>
              <a:rPr lang="fr-FR" sz="2400" dirty="0" smtClean="0"/>
              <a:t>leurs</a:t>
            </a:r>
            <a:r>
              <a:rPr lang="fr-FR" sz="2400" dirty="0"/>
              <a:t> établissements hôteliers</a:t>
            </a:r>
            <a:r>
              <a:rPr lang="fr-FR" sz="2400" dirty="0" smtClean="0"/>
              <a:t> </a:t>
            </a:r>
            <a:r>
              <a:rPr lang="fr-FR" sz="2400" dirty="0"/>
              <a:t>et </a:t>
            </a:r>
            <a:r>
              <a:rPr lang="fr-FR" sz="2400" dirty="0" smtClean="0"/>
              <a:t>les </a:t>
            </a:r>
            <a:r>
              <a:rPr lang="fr-FR" sz="2400" b="1" dirty="0" smtClean="0"/>
              <a:t>établissements d’animation touristiques </a:t>
            </a:r>
            <a:r>
              <a:rPr lang="fr-FR" sz="2400" dirty="0" smtClean="0"/>
              <a:t>bénéficient dans les conditions prévues par la loi, de l’exonération totale de l’impôt sur le revenu pendant une période de </a:t>
            </a:r>
            <a:r>
              <a:rPr lang="fr-FR" sz="2400" b="1" dirty="0" smtClean="0"/>
              <a:t>5 ans </a:t>
            </a:r>
            <a:r>
              <a:rPr lang="fr-FR" sz="2400" dirty="0" smtClean="0"/>
              <a:t>et l’imposition au taux de </a:t>
            </a:r>
            <a:r>
              <a:rPr lang="fr-FR" sz="2400" b="1" dirty="0" smtClean="0"/>
              <a:t>20%</a:t>
            </a:r>
            <a:r>
              <a:rPr lang="fr-FR" sz="2400" dirty="0" smtClean="0"/>
              <a:t> au-delà de cette période.</a:t>
            </a:r>
          </a:p>
          <a:p>
            <a:pPr marL="0" indent="0" algn="just">
              <a:buNone/>
            </a:pPr>
            <a:endParaRPr lang="fr-FR" dirty="0"/>
          </a:p>
        </p:txBody>
      </p:sp>
    </p:spTree>
    <p:extLst>
      <p:ext uri="{BB962C8B-B14F-4D97-AF65-F5344CB8AC3E}">
        <p14:creationId xmlns:p14="http://schemas.microsoft.com/office/powerpoint/2010/main" val="158834276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Exonérations </a:t>
            </a:r>
            <a:r>
              <a:rPr lang="fr-FR" dirty="0"/>
              <a:t>suivies d’une imposition permanente </a:t>
            </a:r>
            <a:r>
              <a:rPr lang="fr-FR" dirty="0" smtClean="0"/>
              <a:t>à </a:t>
            </a:r>
            <a:r>
              <a:rPr lang="fr-FR" dirty="0"/>
              <a:t>taux </a:t>
            </a:r>
            <a:r>
              <a:rPr lang="fr-FR" dirty="0" smtClean="0"/>
              <a:t>réduit de 20%</a:t>
            </a:r>
            <a:endParaRPr lang="fr-FR" dirty="0"/>
          </a:p>
        </p:txBody>
      </p:sp>
      <p:sp>
        <p:nvSpPr>
          <p:cNvPr id="3" name="Espace réservé du contenu 2"/>
          <p:cNvSpPr>
            <a:spLocks noGrp="1"/>
          </p:cNvSpPr>
          <p:nvPr>
            <p:ph sz="quarter" idx="1"/>
          </p:nvPr>
        </p:nvSpPr>
        <p:spPr/>
        <p:txBody>
          <a:bodyPr>
            <a:normAutofit/>
          </a:bodyPr>
          <a:lstStyle/>
          <a:p>
            <a:pPr marL="0" indent="0" algn="just">
              <a:buNone/>
            </a:pPr>
            <a:r>
              <a:rPr lang="fr-FR" sz="2000" dirty="0" smtClean="0"/>
              <a:t>Les entreprises qui exercent leurs activités dans les </a:t>
            </a:r>
            <a:r>
              <a:rPr lang="fr-FR" sz="2000" b="1" dirty="0" smtClean="0"/>
              <a:t>zones d’accélération industrielles </a:t>
            </a:r>
            <a:r>
              <a:rPr lang="fr-FR" sz="2000" dirty="0" smtClean="0"/>
              <a:t>bénéficient :</a:t>
            </a:r>
          </a:p>
          <a:p>
            <a:pPr algn="just"/>
            <a:r>
              <a:rPr lang="fr-FR" sz="2000" dirty="0" smtClean="0"/>
              <a:t>Pendant </a:t>
            </a:r>
            <a:r>
              <a:rPr lang="fr-FR" sz="2000" dirty="0"/>
              <a:t>une période de </a:t>
            </a:r>
            <a:r>
              <a:rPr lang="fr-FR" sz="2000" b="1" dirty="0"/>
              <a:t>5 </a:t>
            </a:r>
            <a:r>
              <a:rPr lang="fr-FR" sz="2000" b="1" dirty="0" smtClean="0"/>
              <a:t>exercices </a:t>
            </a:r>
            <a:r>
              <a:rPr lang="fr-FR" sz="2000" dirty="0"/>
              <a:t>consécutifs </a:t>
            </a:r>
            <a:r>
              <a:rPr lang="fr-FR" sz="2000" dirty="0" smtClean="0"/>
              <a:t>de l’exonération </a:t>
            </a:r>
            <a:r>
              <a:rPr lang="fr-FR" sz="2000" dirty="0"/>
              <a:t>à compter de </a:t>
            </a:r>
            <a:r>
              <a:rPr lang="fr-FR" sz="2000" dirty="0" smtClean="0"/>
              <a:t>la date du début de leur exploitation;</a:t>
            </a:r>
            <a:endParaRPr lang="fr-FR" sz="2000" dirty="0"/>
          </a:p>
          <a:p>
            <a:pPr algn="just"/>
            <a:endParaRPr lang="fr-FR" sz="2000" dirty="0"/>
          </a:p>
          <a:p>
            <a:pPr algn="just"/>
            <a:r>
              <a:rPr lang="fr-FR" sz="2000" dirty="0" smtClean="0"/>
              <a:t>D’une Imposition </a:t>
            </a:r>
            <a:r>
              <a:rPr lang="fr-FR" sz="2000" dirty="0"/>
              <a:t>à un </a:t>
            </a:r>
            <a:r>
              <a:rPr lang="fr-FR" sz="2000" b="1" dirty="0"/>
              <a:t>taux réduit </a:t>
            </a:r>
            <a:r>
              <a:rPr lang="fr-FR" sz="2000" dirty="0"/>
              <a:t>qui s’élève à </a:t>
            </a:r>
            <a:r>
              <a:rPr lang="fr-FR" sz="2000" b="1" dirty="0"/>
              <a:t>20%</a:t>
            </a:r>
            <a:r>
              <a:rPr lang="fr-FR" sz="2000" dirty="0"/>
              <a:t> au delà </a:t>
            </a:r>
            <a:r>
              <a:rPr lang="fr-FR" sz="2000" dirty="0" smtClean="0"/>
              <a:t>de cette période</a:t>
            </a:r>
          </a:p>
          <a:p>
            <a:pPr algn="just"/>
            <a:endParaRPr lang="fr-FR" sz="2000" dirty="0"/>
          </a:p>
          <a:p>
            <a:pPr marL="0" indent="0" algn="ctr">
              <a:buNone/>
            </a:pPr>
            <a:r>
              <a:rPr lang="fr-FR" sz="2000" dirty="0" smtClean="0"/>
              <a:t>Dans les </a:t>
            </a:r>
            <a:r>
              <a:rPr lang="fr-FR" sz="2000" b="1" dirty="0" smtClean="0"/>
              <a:t>conditions</a:t>
            </a:r>
            <a:r>
              <a:rPr lang="fr-FR" sz="2000" dirty="0" smtClean="0"/>
              <a:t> prévues par la loi</a:t>
            </a:r>
            <a:endParaRPr lang="fr-FR" sz="2000" dirty="0"/>
          </a:p>
        </p:txBody>
      </p:sp>
    </p:spTree>
    <p:extLst>
      <p:ext uri="{BB962C8B-B14F-4D97-AF65-F5344CB8AC3E}">
        <p14:creationId xmlns:p14="http://schemas.microsoft.com/office/powerpoint/2010/main" val="394350514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IMPOSITION PERMANENTE AU TAUX REDUIT DE </a:t>
            </a:r>
            <a:r>
              <a:rPr lang="fr-FR" sz="3200" b="1" dirty="0" smtClean="0"/>
              <a:t>20 %</a:t>
            </a:r>
            <a:endParaRPr lang="fr-FR" sz="3200" b="1" dirty="0"/>
          </a:p>
        </p:txBody>
      </p:sp>
      <p:sp>
        <p:nvSpPr>
          <p:cNvPr id="3" name="Espace réservé du contenu 2"/>
          <p:cNvSpPr>
            <a:spLocks noGrp="1"/>
          </p:cNvSpPr>
          <p:nvPr>
            <p:ph sz="quarter" idx="1"/>
          </p:nvPr>
        </p:nvSpPr>
        <p:spPr/>
        <p:txBody>
          <a:bodyPr/>
          <a:lstStyle/>
          <a:p>
            <a:pPr algn="just"/>
            <a:endParaRPr lang="fr-FR" u="sng" dirty="0" smtClean="0"/>
          </a:p>
          <a:p>
            <a:pPr algn="just"/>
            <a:r>
              <a:rPr lang="fr-FR" sz="2400" dirty="0" smtClean="0"/>
              <a:t>Les entreprises </a:t>
            </a:r>
            <a:r>
              <a:rPr lang="fr-FR" sz="2400" b="1" dirty="0" smtClean="0"/>
              <a:t>minières exportatrices</a:t>
            </a:r>
            <a:r>
              <a:rPr lang="fr-FR" sz="2400" dirty="0" smtClean="0"/>
              <a:t>;</a:t>
            </a:r>
          </a:p>
          <a:p>
            <a:pPr algn="just"/>
            <a:endParaRPr lang="fr-FR" sz="2400" dirty="0"/>
          </a:p>
          <a:p>
            <a:pPr algn="just"/>
            <a:r>
              <a:rPr lang="fr-FR" sz="2400" dirty="0" smtClean="0"/>
              <a:t>Ce taux réduit s’applique également au chiffre d’affaires réalisé par les entreprises pour leur ventes de produits aux  entreprises </a:t>
            </a:r>
            <a:r>
              <a:rPr lang="fr-FR" sz="2400" dirty="0"/>
              <a:t>ayant leur domicile fiscal ou siège social dans les </a:t>
            </a:r>
            <a:r>
              <a:rPr lang="fr-FR" sz="2400" b="1" dirty="0"/>
              <a:t>Zones d’Accélération </a:t>
            </a:r>
            <a:r>
              <a:rPr lang="fr-FR" sz="2400" b="1" dirty="0" smtClean="0"/>
              <a:t>Industrielles</a:t>
            </a:r>
            <a:r>
              <a:rPr lang="fr-FR" sz="2400" dirty="0" smtClean="0"/>
              <a:t>.</a:t>
            </a:r>
          </a:p>
          <a:p>
            <a:pPr marL="0" indent="0" algn="ctr">
              <a:buNone/>
            </a:pPr>
            <a:r>
              <a:rPr lang="fr-FR" sz="2400" b="1" dirty="0" smtClean="0"/>
              <a:t>Dans les conditions prévues par la loi</a:t>
            </a:r>
            <a:endParaRPr lang="fr-FR" sz="2400" b="1" dirty="0"/>
          </a:p>
        </p:txBody>
      </p:sp>
    </p:spTree>
    <p:extLst>
      <p:ext uri="{BB962C8B-B14F-4D97-AF65-F5344CB8AC3E}">
        <p14:creationId xmlns:p14="http://schemas.microsoft.com/office/powerpoint/2010/main" val="9033272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ZONES D’ACCELERATION    														INDUSTRIELLES</a:t>
            </a:r>
            <a:endParaRPr lang="fr-FR" dirty="0"/>
          </a:p>
        </p:txBody>
      </p:sp>
      <p:sp>
        <p:nvSpPr>
          <p:cNvPr id="3" name="Espace réservé du contenu 2"/>
          <p:cNvSpPr>
            <a:spLocks noGrp="1"/>
          </p:cNvSpPr>
          <p:nvPr>
            <p:ph idx="1"/>
          </p:nvPr>
        </p:nvSpPr>
        <p:spPr/>
        <p:txBody>
          <a:bodyPr>
            <a:normAutofit/>
          </a:bodyPr>
          <a:lstStyle/>
          <a:p>
            <a:pPr algn="just"/>
            <a:r>
              <a:rPr lang="fr-FR" sz="2400" dirty="0"/>
              <a:t>A</a:t>
            </a:r>
            <a:r>
              <a:rPr lang="fr-FR" sz="2400" dirty="0" smtClean="0"/>
              <a:t>fin de ne plus figurer sur la liste « noire » des Paradis Fiscaux, le Maroc a remplacé la dénomination de « Zones </a:t>
            </a:r>
            <a:r>
              <a:rPr lang="fr-FR" sz="2400" dirty="0"/>
              <a:t>F</a:t>
            </a:r>
            <a:r>
              <a:rPr lang="fr-FR" sz="2400" dirty="0" smtClean="0"/>
              <a:t>ranches » par celle de « </a:t>
            </a:r>
            <a:r>
              <a:rPr lang="fr-FR" sz="2400" b="1" dirty="0" smtClean="0"/>
              <a:t>Zone d’Accélération </a:t>
            </a:r>
            <a:r>
              <a:rPr lang="fr-FR" sz="2400" b="1" dirty="0"/>
              <a:t>I</a:t>
            </a:r>
            <a:r>
              <a:rPr lang="fr-FR" sz="2400" b="1" dirty="0" smtClean="0"/>
              <a:t>ndustrielle</a:t>
            </a:r>
            <a:r>
              <a:rPr lang="fr-FR" sz="2400" dirty="0" smtClean="0"/>
              <a:t> » avec la </a:t>
            </a:r>
            <a:r>
              <a:rPr lang="fr-FR" sz="2400" b="1" dirty="0" smtClean="0"/>
              <a:t>réduction des avantages fiscaux</a:t>
            </a:r>
            <a:r>
              <a:rPr lang="fr-FR" sz="2400" dirty="0" smtClean="0"/>
              <a:t> et notamment le relèvement des taux selon les chiffres d’affaires réalisés.</a:t>
            </a:r>
          </a:p>
          <a:p>
            <a:pPr algn="just"/>
            <a:r>
              <a:rPr lang="fr-FR" sz="2400" dirty="0" smtClean="0"/>
              <a:t>Les avantages fiscaux seront remplacés par d’autres mesures comme des subventions ….. Selon certaines conditions</a:t>
            </a:r>
            <a:endParaRPr lang="fr-FR" sz="2400" dirty="0"/>
          </a:p>
        </p:txBody>
      </p:sp>
    </p:spTree>
    <p:extLst>
      <p:ext uri="{BB962C8B-B14F-4D97-AF65-F5344CB8AC3E}">
        <p14:creationId xmlns:p14="http://schemas.microsoft.com/office/powerpoint/2010/main" val="366018458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IMPOSITIONS TEMPORAIRES </a:t>
            </a:r>
            <a:br>
              <a:rPr lang="fr-FR" dirty="0" smtClean="0"/>
            </a:br>
            <a:r>
              <a:rPr lang="fr-FR" dirty="0"/>
              <a:t> </a:t>
            </a:r>
            <a:r>
              <a:rPr lang="fr-FR" dirty="0" smtClean="0"/>
              <a:t>								AUX TAUX REDUIT </a:t>
            </a:r>
            <a:endParaRPr lang="fr-FR" dirty="0"/>
          </a:p>
        </p:txBody>
      </p:sp>
      <p:sp>
        <p:nvSpPr>
          <p:cNvPr id="3" name="Espace réservé du contenu 2"/>
          <p:cNvSpPr>
            <a:spLocks noGrp="1"/>
          </p:cNvSpPr>
          <p:nvPr>
            <p:ph sz="quarter" idx="1"/>
          </p:nvPr>
        </p:nvSpPr>
        <p:spPr/>
        <p:txBody>
          <a:bodyPr>
            <a:normAutofit/>
          </a:bodyPr>
          <a:lstStyle/>
          <a:p>
            <a:pPr algn="just"/>
            <a:r>
              <a:rPr lang="fr-FR" sz="2800" dirty="0"/>
              <a:t>Les </a:t>
            </a:r>
            <a:r>
              <a:rPr lang="fr-FR" sz="2800" b="1" dirty="0"/>
              <a:t>promoteurs immobiliers </a:t>
            </a:r>
            <a:r>
              <a:rPr lang="fr-FR" sz="2800" dirty="0"/>
              <a:t>ayant réalisés </a:t>
            </a:r>
            <a:r>
              <a:rPr lang="fr-FR" sz="2800" dirty="0" smtClean="0"/>
              <a:t>des </a:t>
            </a:r>
            <a:r>
              <a:rPr lang="fr-FR" sz="2800" dirty="0"/>
              <a:t>cités, résidences et campus </a:t>
            </a:r>
            <a:r>
              <a:rPr lang="fr-FR" sz="2800" dirty="0" smtClean="0"/>
              <a:t>universitaires bénéficient du taux de 20% pour une période de 5 ans à compter de la date d’obtention du permis d’habiter, pour les revenus provenant de leur location.</a:t>
            </a:r>
            <a:endParaRPr lang="fr-FR" sz="2800" dirty="0"/>
          </a:p>
          <a:p>
            <a:pPr algn="just"/>
            <a:endParaRPr lang="fr-FR" b="1" dirty="0" smtClean="0"/>
          </a:p>
          <a:p>
            <a:endParaRPr lang="fr-FR" b="1" dirty="0"/>
          </a:p>
          <a:p>
            <a:pPr marL="0" indent="0" algn="just">
              <a:buNone/>
            </a:pPr>
            <a:endParaRPr lang="fr-FR" b="1" dirty="0"/>
          </a:p>
        </p:txBody>
      </p:sp>
    </p:spTree>
    <p:extLst>
      <p:ext uri="{BB962C8B-B14F-4D97-AF65-F5344CB8AC3E}">
        <p14:creationId xmlns:p14="http://schemas.microsoft.com/office/powerpoint/2010/main" val="216311162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REDUCTION D’IMPOT</a:t>
            </a:r>
            <a:endParaRPr lang="fr-FR" b="1" dirty="0"/>
          </a:p>
        </p:txBody>
      </p:sp>
      <p:sp>
        <p:nvSpPr>
          <p:cNvPr id="3" name="Espace réservé du contenu 2"/>
          <p:cNvSpPr>
            <a:spLocks noGrp="1"/>
          </p:cNvSpPr>
          <p:nvPr>
            <p:ph sz="quarter" idx="1"/>
          </p:nvPr>
        </p:nvSpPr>
        <p:spPr/>
        <p:txBody>
          <a:bodyPr>
            <a:normAutofit fontScale="92500" lnSpcReduction="10000"/>
          </a:bodyPr>
          <a:lstStyle/>
          <a:p>
            <a:pPr marL="0" indent="0" algn="just">
              <a:buNone/>
            </a:pPr>
            <a:r>
              <a:rPr lang="fr-FR" sz="2800" dirty="0" smtClean="0"/>
              <a:t>L’achat de </a:t>
            </a:r>
            <a:r>
              <a:rPr lang="fr-FR" sz="2800" b="1" dirty="0" smtClean="0"/>
              <a:t>titres de participation </a:t>
            </a:r>
            <a:r>
              <a:rPr lang="fr-FR" sz="2800" dirty="0" smtClean="0"/>
              <a:t>au capital des </a:t>
            </a:r>
            <a:r>
              <a:rPr lang="fr-FR" sz="2800" b="1" dirty="0" smtClean="0"/>
              <a:t>entreprises innovantes en nouvelles technologies </a:t>
            </a:r>
            <a:r>
              <a:rPr lang="fr-FR" sz="2800" dirty="0" smtClean="0"/>
              <a:t>pour les contribuables dont les revenus professionnels sont déterminés selon le </a:t>
            </a:r>
            <a:r>
              <a:rPr lang="fr-FR" sz="2800" u="sng" dirty="0" smtClean="0"/>
              <a:t>régime du résultat net réel </a:t>
            </a:r>
            <a:r>
              <a:rPr lang="fr-FR" sz="2800" dirty="0" smtClean="0"/>
              <a:t>ou celui du </a:t>
            </a:r>
            <a:r>
              <a:rPr lang="fr-FR" sz="2800" u="sng" dirty="0" smtClean="0"/>
              <a:t>résultat net simplifié</a:t>
            </a:r>
            <a:r>
              <a:rPr lang="fr-FR" sz="2800" dirty="0" smtClean="0"/>
              <a:t>, leur permet de bénéficier d’une réduction d’impôt égale au montant de leur achat.</a:t>
            </a:r>
          </a:p>
          <a:p>
            <a:pPr marL="0" indent="0" algn="just">
              <a:buNone/>
            </a:pPr>
            <a:r>
              <a:rPr lang="fr-FR" sz="2800" dirty="0" smtClean="0"/>
              <a:t>Cette réduction est appliquée sur le </a:t>
            </a:r>
            <a:r>
              <a:rPr lang="fr-FR" sz="2800" b="1" dirty="0" smtClean="0"/>
              <a:t>montant de l’impôt </a:t>
            </a:r>
            <a:r>
              <a:rPr lang="fr-FR" sz="2800" dirty="0" smtClean="0"/>
              <a:t>sur le revenu dû au titre de l’</a:t>
            </a:r>
            <a:r>
              <a:rPr lang="fr-FR" sz="2800" u="sng" dirty="0" smtClean="0"/>
              <a:t>exercice</a:t>
            </a:r>
            <a:r>
              <a:rPr lang="fr-FR" sz="2800" dirty="0" smtClean="0"/>
              <a:t> au cours duquel a eu lieu l’achat de titres.</a:t>
            </a:r>
          </a:p>
        </p:txBody>
      </p:sp>
    </p:spTree>
    <p:extLst>
      <p:ext uri="{BB962C8B-B14F-4D97-AF65-F5344CB8AC3E}">
        <p14:creationId xmlns:p14="http://schemas.microsoft.com/office/powerpoint/2010/main" val="319377905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REGIMES D’IMPOSITION A L’IR</a:t>
            </a:r>
            <a:endParaRPr lang="fr-FR" dirty="0"/>
          </a:p>
        </p:txBody>
      </p:sp>
      <p:sp>
        <p:nvSpPr>
          <p:cNvPr id="3" name="Espace réservé du contenu 2"/>
          <p:cNvSpPr>
            <a:spLocks noGrp="1"/>
          </p:cNvSpPr>
          <p:nvPr>
            <p:ph sz="quarter" idx="1"/>
          </p:nvPr>
        </p:nvSpPr>
        <p:spPr/>
        <p:txBody>
          <a:bodyPr>
            <a:normAutofit lnSpcReduction="10000"/>
          </a:bodyPr>
          <a:lstStyle/>
          <a:p>
            <a:pPr algn="just"/>
            <a:r>
              <a:rPr lang="fr-FR" sz="2400" dirty="0" smtClean="0"/>
              <a:t>Les revenus professionnels sont en principe déterminés dans le cadre du </a:t>
            </a:r>
            <a:r>
              <a:rPr lang="fr-FR" sz="2400" b="1" dirty="0" smtClean="0"/>
              <a:t>Régime du Résultat </a:t>
            </a:r>
            <a:r>
              <a:rPr lang="fr-FR" sz="2400" b="1" dirty="0"/>
              <a:t>N</a:t>
            </a:r>
            <a:r>
              <a:rPr lang="fr-FR" sz="2400" b="1" dirty="0" smtClean="0"/>
              <a:t>et </a:t>
            </a:r>
            <a:r>
              <a:rPr lang="fr-FR" sz="2400" b="1" dirty="0"/>
              <a:t>R</a:t>
            </a:r>
            <a:r>
              <a:rPr lang="fr-FR" sz="2400" b="1" dirty="0" smtClean="0"/>
              <a:t>éel, </a:t>
            </a:r>
            <a:r>
              <a:rPr lang="fr-FR" sz="2400" dirty="0" smtClean="0"/>
              <a:t>mais il existe des possibilités d’options pour le </a:t>
            </a:r>
            <a:r>
              <a:rPr lang="fr-FR" sz="2400" b="1" dirty="0"/>
              <a:t>R</a:t>
            </a:r>
            <a:r>
              <a:rPr lang="fr-FR" sz="2400" b="1" dirty="0" smtClean="0"/>
              <a:t>égime du Bénéfice </a:t>
            </a:r>
            <a:r>
              <a:rPr lang="fr-FR" sz="2400" b="1" dirty="0"/>
              <a:t>F</a:t>
            </a:r>
            <a:r>
              <a:rPr lang="fr-FR" sz="2400" b="1" dirty="0" smtClean="0"/>
              <a:t>orfaitaire </a:t>
            </a:r>
            <a:r>
              <a:rPr lang="fr-FR" sz="2400" dirty="0" smtClean="0"/>
              <a:t>ou le </a:t>
            </a:r>
            <a:r>
              <a:rPr lang="fr-FR" sz="2400" b="1" dirty="0"/>
              <a:t>R</a:t>
            </a:r>
            <a:r>
              <a:rPr lang="fr-FR" sz="2400" b="1" dirty="0" smtClean="0"/>
              <a:t>égime du Résultat </a:t>
            </a:r>
            <a:r>
              <a:rPr lang="fr-FR" sz="2400" b="1" dirty="0"/>
              <a:t>N</a:t>
            </a:r>
            <a:r>
              <a:rPr lang="fr-FR" sz="2400" b="1" dirty="0" smtClean="0"/>
              <a:t>et </a:t>
            </a:r>
            <a:r>
              <a:rPr lang="fr-FR" sz="2400" b="1" dirty="0"/>
              <a:t>S</a:t>
            </a:r>
            <a:r>
              <a:rPr lang="fr-FR" sz="2400" b="1" dirty="0" smtClean="0"/>
              <a:t>implifié </a:t>
            </a:r>
            <a:r>
              <a:rPr lang="fr-FR" sz="2400" dirty="0" smtClean="0"/>
              <a:t>ou de l’</a:t>
            </a:r>
            <a:r>
              <a:rPr lang="fr-FR" sz="2400" b="1" dirty="0"/>
              <a:t>A</a:t>
            </a:r>
            <a:r>
              <a:rPr lang="fr-FR" sz="2400" b="1" dirty="0" smtClean="0"/>
              <a:t>uto-entrepreneur</a:t>
            </a:r>
            <a:r>
              <a:rPr lang="fr-FR" sz="2400" dirty="0" smtClean="0"/>
              <a:t> en ce qui concerne certains contribuables exerçant leur activité à titre individuel ou dans le cadre d’une société de fait</a:t>
            </a:r>
          </a:p>
          <a:p>
            <a:pPr algn="just"/>
            <a:endParaRPr lang="fr-FR" sz="2400" dirty="0" smtClean="0"/>
          </a:p>
          <a:p>
            <a:pPr algn="just"/>
            <a:r>
              <a:rPr lang="fr-FR" sz="2400" dirty="0" smtClean="0"/>
              <a:t>L’option est cependant soumise aux conditions prévues par la loi.</a:t>
            </a:r>
            <a:endParaRPr lang="fr-FR" sz="2400" dirty="0"/>
          </a:p>
        </p:txBody>
      </p:sp>
    </p:spTree>
    <p:extLst>
      <p:ext uri="{BB962C8B-B14F-4D97-AF65-F5344CB8AC3E}">
        <p14:creationId xmlns:p14="http://schemas.microsoft.com/office/powerpoint/2010/main" val="3387425161"/>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CONDITIONS POUR LE REGIME DE </a:t>
            </a:r>
            <a:br>
              <a:rPr lang="fr-FR" dirty="0" smtClean="0"/>
            </a:br>
            <a:r>
              <a:rPr lang="fr-FR" dirty="0" smtClean="0"/>
              <a:t>L’AUTO - ENTREPRENEUR</a:t>
            </a:r>
            <a:endParaRPr lang="fr-FR" dirty="0"/>
          </a:p>
        </p:txBody>
      </p:sp>
      <p:sp>
        <p:nvSpPr>
          <p:cNvPr id="3" name="Espace réservé du contenu 2"/>
          <p:cNvSpPr>
            <a:spLocks noGrp="1"/>
          </p:cNvSpPr>
          <p:nvPr>
            <p:ph sz="quarter" idx="1"/>
          </p:nvPr>
        </p:nvSpPr>
        <p:spPr/>
        <p:txBody>
          <a:bodyPr>
            <a:noAutofit/>
          </a:bodyPr>
          <a:lstStyle/>
          <a:p>
            <a:pPr marL="0" indent="0" algn="just">
              <a:buNone/>
            </a:pPr>
            <a:r>
              <a:rPr lang="fr-FR" sz="2400" dirty="0" smtClean="0"/>
              <a:t>I / Le montant du chiffre d’affaires annuel encaissé ne doit pas dépasser les limites suivantes :</a:t>
            </a:r>
          </a:p>
          <a:p>
            <a:pPr algn="just"/>
            <a:r>
              <a:rPr lang="fr-FR" sz="2400" b="1" dirty="0" smtClean="0"/>
              <a:t>500 000 DH</a:t>
            </a:r>
            <a:r>
              <a:rPr lang="fr-FR" sz="2400" dirty="0" smtClean="0"/>
              <a:t>, pour les activités commerciales, industrielles et artisanales;</a:t>
            </a:r>
          </a:p>
          <a:p>
            <a:pPr algn="just"/>
            <a:r>
              <a:rPr lang="fr-FR" sz="2400" b="1" dirty="0" smtClean="0"/>
              <a:t>200 000 DH</a:t>
            </a:r>
            <a:r>
              <a:rPr lang="fr-FR" sz="2400" dirty="0" smtClean="0"/>
              <a:t>, pour les prestataires de services.</a:t>
            </a:r>
          </a:p>
          <a:p>
            <a:pPr algn="just"/>
            <a:endParaRPr lang="fr-FR" sz="2400" dirty="0" smtClean="0"/>
          </a:p>
          <a:p>
            <a:pPr marL="0" indent="0" algn="just">
              <a:buNone/>
            </a:pPr>
            <a:r>
              <a:rPr lang="fr-FR" sz="2400" dirty="0" smtClean="0"/>
              <a:t>II / Le contribuable est tenu d’adhérer </a:t>
            </a:r>
            <a:r>
              <a:rPr lang="fr-FR" sz="2400" u="sng" dirty="0" smtClean="0"/>
              <a:t>au régime de sécurité sociale</a:t>
            </a:r>
            <a:r>
              <a:rPr lang="fr-FR" sz="2400" dirty="0" smtClean="0"/>
              <a:t> prévu par la législation en vigueur.</a:t>
            </a:r>
            <a:endParaRPr lang="fr-FR" sz="2400" dirty="0"/>
          </a:p>
        </p:txBody>
      </p:sp>
    </p:spTree>
    <p:extLst>
      <p:ext uri="{BB962C8B-B14F-4D97-AF65-F5344CB8AC3E}">
        <p14:creationId xmlns:p14="http://schemas.microsoft.com/office/powerpoint/2010/main" val="357917745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CONDITIONS POUR LE REGIME DU RESULTAT NET SIMPLIFIE</a:t>
            </a:r>
            <a:endParaRPr lang="fr-FR" dirty="0"/>
          </a:p>
        </p:txBody>
      </p:sp>
      <p:sp>
        <p:nvSpPr>
          <p:cNvPr id="3" name="Espace réservé du contenu 2"/>
          <p:cNvSpPr>
            <a:spLocks noGrp="1"/>
          </p:cNvSpPr>
          <p:nvPr>
            <p:ph sz="quarter" idx="1"/>
          </p:nvPr>
        </p:nvSpPr>
        <p:spPr/>
        <p:txBody>
          <a:bodyPr>
            <a:noAutofit/>
          </a:bodyPr>
          <a:lstStyle/>
          <a:p>
            <a:pPr marL="0" indent="0" algn="just">
              <a:buNone/>
            </a:pPr>
            <a:r>
              <a:rPr lang="fr-FR" sz="2000" dirty="0" smtClean="0"/>
              <a:t>I / Le chiffre d’affaires HT doit être inférieur à :</a:t>
            </a:r>
          </a:p>
          <a:p>
            <a:pPr algn="just"/>
            <a:r>
              <a:rPr lang="fr-FR" sz="2000" dirty="0" smtClean="0"/>
              <a:t> </a:t>
            </a:r>
            <a:r>
              <a:rPr lang="fr-FR" sz="2000" b="1" dirty="0" smtClean="0"/>
              <a:t>2 000 000 DH</a:t>
            </a:r>
            <a:r>
              <a:rPr lang="fr-FR" sz="2000" dirty="0" smtClean="0"/>
              <a:t>, pour les activités commerciales, industrielles ou artisanales et les armateurs de pêche;</a:t>
            </a:r>
          </a:p>
          <a:p>
            <a:pPr algn="just"/>
            <a:endParaRPr lang="fr-FR" sz="2000" dirty="0"/>
          </a:p>
          <a:p>
            <a:pPr algn="just"/>
            <a:r>
              <a:rPr lang="fr-FR" sz="2000" b="1" dirty="0" smtClean="0"/>
              <a:t>500 000 DH</a:t>
            </a:r>
            <a:r>
              <a:rPr lang="fr-FR" sz="2000" dirty="0" smtClean="0"/>
              <a:t>, s’il s’agit des prestataires de services, des professions libérales et des revenus à caractère répétitif ( voir champ d’application )</a:t>
            </a:r>
            <a:endParaRPr lang="fr-FR" sz="2000" dirty="0"/>
          </a:p>
          <a:p>
            <a:pPr marL="0" indent="0" algn="just">
              <a:buNone/>
            </a:pPr>
            <a:r>
              <a:rPr lang="fr-FR" sz="2000" dirty="0" smtClean="0"/>
              <a:t>II / Cette option reste valable tant que le CA n’a pas dépassé pendant </a:t>
            </a:r>
          </a:p>
          <a:p>
            <a:pPr marL="0" indent="0" algn="just">
              <a:buNone/>
            </a:pPr>
            <a:r>
              <a:rPr lang="fr-FR" sz="2000" u="sng" dirty="0" smtClean="0"/>
              <a:t>2 exercices consécutifs </a:t>
            </a:r>
            <a:r>
              <a:rPr lang="fr-FR" sz="2000" dirty="0" smtClean="0"/>
              <a:t>les limites fixées par profession.</a:t>
            </a:r>
            <a:endParaRPr lang="fr-FR" sz="2000" dirty="0"/>
          </a:p>
        </p:txBody>
      </p:sp>
    </p:spTree>
    <p:extLst>
      <p:ext uri="{BB962C8B-B14F-4D97-AF65-F5344CB8AC3E}">
        <p14:creationId xmlns:p14="http://schemas.microsoft.com/office/powerpoint/2010/main" val="3626658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TERRITORIALITE</a:t>
            </a:r>
            <a:endParaRPr lang="fr-FR" dirty="0"/>
          </a:p>
        </p:txBody>
      </p:sp>
      <p:sp>
        <p:nvSpPr>
          <p:cNvPr id="3" name="Espace réservé du contenu 2"/>
          <p:cNvSpPr>
            <a:spLocks noGrp="1"/>
          </p:cNvSpPr>
          <p:nvPr>
            <p:ph idx="1"/>
          </p:nvPr>
        </p:nvSpPr>
        <p:spPr/>
        <p:txBody>
          <a:bodyPr/>
          <a:lstStyle/>
          <a:p>
            <a:pPr marL="514350" indent="-514350" algn="just">
              <a:buNone/>
            </a:pPr>
            <a:r>
              <a:rPr lang="fr-FR" dirty="0" smtClean="0"/>
              <a:t>2 . Les personnes physiques titulaires de revenu de source marocaine qui n’ont pas au Maroc leur résidence</a:t>
            </a:r>
          </a:p>
          <a:p>
            <a:pPr marL="514350" indent="-514350">
              <a:buNone/>
            </a:pPr>
            <a:endParaRPr lang="fr-FR" dirty="0" smtClean="0"/>
          </a:p>
          <a:p>
            <a:pPr marL="514350" indent="-514350" algn="just">
              <a:buNone/>
            </a:pPr>
            <a:r>
              <a:rPr lang="fr-FR" dirty="0" smtClean="0"/>
              <a:t>3 . Les agents de l’Etat marocain en fonction à l’étranger lorsqu’ils sont exonérés sur leur revenu dans le pays d’accueil</a:t>
            </a:r>
            <a:endParaRPr lang="fr-FR" dirty="0"/>
          </a:p>
        </p:txBody>
      </p:sp>
    </p:spTree>
    <p:extLst>
      <p:ext uri="{BB962C8B-B14F-4D97-AF65-F5344CB8AC3E}">
        <p14:creationId xmlns:p14="http://schemas.microsoft.com/office/powerpoint/2010/main" val="3896755249"/>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CONDITION POUR LE REGIME DU BENEFICE FORFAITAIRE</a:t>
            </a:r>
            <a:endParaRPr lang="fr-FR" dirty="0"/>
          </a:p>
        </p:txBody>
      </p:sp>
      <p:sp>
        <p:nvSpPr>
          <p:cNvPr id="3" name="Espace réservé du contenu 2"/>
          <p:cNvSpPr>
            <a:spLocks noGrp="1"/>
          </p:cNvSpPr>
          <p:nvPr>
            <p:ph sz="quarter" idx="1"/>
          </p:nvPr>
        </p:nvSpPr>
        <p:spPr>
          <a:xfrm>
            <a:off x="677334" y="2125420"/>
            <a:ext cx="8596668" cy="3880773"/>
          </a:xfrm>
        </p:spPr>
        <p:txBody>
          <a:bodyPr>
            <a:normAutofit lnSpcReduction="10000"/>
          </a:bodyPr>
          <a:lstStyle/>
          <a:p>
            <a:pPr marL="0" indent="0" algn="just">
              <a:buNone/>
            </a:pPr>
            <a:r>
              <a:rPr lang="fr-FR" sz="2000" dirty="0" smtClean="0"/>
              <a:t>I / Sont exclus les activités ou professions prévues par voie réglementaires;</a:t>
            </a:r>
            <a:endParaRPr lang="fr-FR" sz="2000" dirty="0"/>
          </a:p>
          <a:p>
            <a:pPr marL="0" indent="0" algn="just">
              <a:buNone/>
            </a:pPr>
            <a:r>
              <a:rPr lang="fr-FR" sz="2000" dirty="0" smtClean="0"/>
              <a:t>II /Les contribuables doivent réaliser un chiffre d’affaires TTC,  inférieur à :</a:t>
            </a:r>
          </a:p>
          <a:p>
            <a:pPr algn="just"/>
            <a:r>
              <a:rPr lang="fr-FR" sz="2000" b="1" dirty="0" smtClean="0"/>
              <a:t>2 000 000 DH </a:t>
            </a:r>
            <a:r>
              <a:rPr lang="fr-FR" sz="2000" dirty="0" smtClean="0"/>
              <a:t>pour </a:t>
            </a:r>
            <a:r>
              <a:rPr lang="fr-FR" sz="2000" dirty="0"/>
              <a:t>les activités commerciales, industrielles ou artisanales et les armateurs de pêche;</a:t>
            </a:r>
          </a:p>
          <a:p>
            <a:pPr algn="just"/>
            <a:r>
              <a:rPr lang="fr-FR" sz="2000" b="1" dirty="0" smtClean="0"/>
              <a:t> 500 000 DH</a:t>
            </a:r>
            <a:r>
              <a:rPr lang="fr-FR" sz="2000" dirty="0" smtClean="0"/>
              <a:t>, </a:t>
            </a:r>
            <a:r>
              <a:rPr lang="fr-FR" sz="2000" dirty="0"/>
              <a:t>s’il s’agit des prestataires de services, des professions libérales et des revenus à caractère répétitif ( voir champ d’application </a:t>
            </a:r>
            <a:r>
              <a:rPr lang="fr-FR" sz="2000" dirty="0" smtClean="0"/>
              <a:t>)</a:t>
            </a:r>
          </a:p>
          <a:p>
            <a:pPr algn="just"/>
            <a:r>
              <a:rPr lang="fr-FR" sz="2000" dirty="0" smtClean="0"/>
              <a:t>Cette option reste valable tant que le CA réalisé pendant </a:t>
            </a:r>
            <a:r>
              <a:rPr lang="fr-FR" sz="2000" u="sng" dirty="0" smtClean="0"/>
              <a:t>2 années consécutives</a:t>
            </a:r>
            <a:r>
              <a:rPr lang="fr-FR" sz="2000" dirty="0" smtClean="0"/>
              <a:t> les limites fixées.</a:t>
            </a:r>
            <a:endParaRPr lang="fr-FR" sz="2000" dirty="0"/>
          </a:p>
        </p:txBody>
      </p:sp>
    </p:spTree>
    <p:extLst>
      <p:ext uri="{BB962C8B-B14F-4D97-AF65-F5344CB8AC3E}">
        <p14:creationId xmlns:p14="http://schemas.microsoft.com/office/powerpoint/2010/main" val="370730596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p:txBody>
          <a:bodyPr/>
          <a:lstStyle/>
          <a:p>
            <a:r>
              <a:rPr lang="fr-FR" dirty="0" smtClean="0"/>
              <a:t>REGIME DU RESULTAT NET REEL</a:t>
            </a:r>
            <a:endParaRPr lang="fr-FR" dirty="0"/>
          </a:p>
        </p:txBody>
      </p:sp>
      <p:sp>
        <p:nvSpPr>
          <p:cNvPr id="11" name="Espace réservé du contenu 10"/>
          <p:cNvSpPr>
            <a:spLocks noGrp="1"/>
          </p:cNvSpPr>
          <p:nvPr>
            <p:ph sz="half" idx="1"/>
          </p:nvPr>
        </p:nvSpPr>
        <p:spPr/>
        <p:txBody>
          <a:bodyPr>
            <a:normAutofit lnSpcReduction="10000"/>
          </a:bodyPr>
          <a:lstStyle/>
          <a:p>
            <a:pPr marL="0" indent="0" algn="ctr">
              <a:buNone/>
            </a:pPr>
            <a:r>
              <a:rPr lang="fr-FR" dirty="0" smtClean="0"/>
              <a:t>          </a:t>
            </a:r>
          </a:p>
          <a:p>
            <a:pPr marL="0" indent="0" algn="ctr">
              <a:buNone/>
            </a:pPr>
            <a:endParaRPr lang="fr-FR" dirty="0"/>
          </a:p>
          <a:p>
            <a:pPr marL="0" indent="0" algn="ctr">
              <a:buNone/>
            </a:pPr>
            <a:r>
              <a:rPr lang="fr-FR" sz="2800" dirty="0" smtClean="0"/>
              <a:t>  L’exercice comptable</a:t>
            </a:r>
          </a:p>
          <a:p>
            <a:pPr marL="0" indent="0" algn="ctr">
              <a:buNone/>
            </a:pPr>
            <a:r>
              <a:rPr lang="fr-FR" sz="2800" dirty="0" smtClean="0"/>
              <a:t> du régime du résultat net réel </a:t>
            </a:r>
          </a:p>
          <a:p>
            <a:pPr marL="0" indent="0" algn="ctr">
              <a:buNone/>
            </a:pPr>
            <a:r>
              <a:rPr lang="fr-FR" sz="2800" dirty="0"/>
              <a:t> </a:t>
            </a:r>
            <a:r>
              <a:rPr lang="fr-FR" sz="2800" dirty="0" smtClean="0"/>
              <a:t>est clôturé</a:t>
            </a:r>
          </a:p>
          <a:p>
            <a:pPr marL="0" indent="0" algn="ctr">
              <a:buNone/>
            </a:pPr>
            <a:r>
              <a:rPr lang="fr-FR" sz="2800" dirty="0" smtClean="0"/>
              <a:t> le </a:t>
            </a:r>
            <a:r>
              <a:rPr lang="fr-FR" sz="2800" b="1" dirty="0" smtClean="0"/>
              <a:t>31 décembre </a:t>
            </a:r>
          </a:p>
          <a:p>
            <a:pPr marL="0" indent="0" algn="ctr">
              <a:buNone/>
            </a:pPr>
            <a:r>
              <a:rPr lang="fr-FR" sz="2800" dirty="0" smtClean="0"/>
              <a:t>de chaque année</a:t>
            </a:r>
            <a:endParaRPr lang="fr-FR" sz="2800" dirty="0"/>
          </a:p>
        </p:txBody>
      </p:sp>
      <p:sp>
        <p:nvSpPr>
          <p:cNvPr id="12" name="Espace réservé du contenu 11"/>
          <p:cNvSpPr>
            <a:spLocks noGrp="1"/>
          </p:cNvSpPr>
          <p:nvPr>
            <p:ph sz="half" idx="2"/>
          </p:nvPr>
        </p:nvSpPr>
        <p:spPr/>
        <p:txBody>
          <a:bodyPr>
            <a:normAutofit lnSpcReduction="10000"/>
          </a:bodyPr>
          <a:lstStyle/>
          <a:p>
            <a:pPr marL="0" indent="0" algn="ctr">
              <a:buNone/>
            </a:pPr>
            <a:endParaRPr lang="fr-FR" dirty="0" smtClean="0"/>
          </a:p>
          <a:p>
            <a:pPr marL="0" indent="0" algn="ctr">
              <a:buNone/>
            </a:pPr>
            <a:endParaRPr lang="fr-FR" dirty="0"/>
          </a:p>
          <a:p>
            <a:pPr marL="0" indent="0" algn="ctr">
              <a:buNone/>
            </a:pPr>
            <a:r>
              <a:rPr lang="fr-FR" sz="2400" dirty="0" smtClean="0"/>
              <a:t>La détermination du résultat net réel se calcule </a:t>
            </a:r>
          </a:p>
          <a:p>
            <a:pPr marL="0" indent="0" algn="ctr">
              <a:buNone/>
            </a:pPr>
            <a:r>
              <a:rPr lang="fr-FR" sz="2400" dirty="0" smtClean="0"/>
              <a:t>par la </a:t>
            </a:r>
            <a:r>
              <a:rPr lang="fr-FR" sz="2400" b="1" dirty="0" smtClean="0"/>
              <a:t>différence</a:t>
            </a:r>
            <a:r>
              <a:rPr lang="fr-FR" sz="2400" dirty="0" smtClean="0"/>
              <a:t> entre</a:t>
            </a:r>
          </a:p>
          <a:p>
            <a:pPr marL="0" indent="0" algn="ctr">
              <a:buNone/>
            </a:pPr>
            <a:r>
              <a:rPr lang="fr-FR" sz="2400" dirty="0" smtClean="0"/>
              <a:t> les </a:t>
            </a:r>
            <a:r>
              <a:rPr lang="fr-FR" sz="2400" b="1" dirty="0" smtClean="0"/>
              <a:t>Produits</a:t>
            </a:r>
            <a:r>
              <a:rPr lang="fr-FR" sz="2400" dirty="0" smtClean="0"/>
              <a:t> et les </a:t>
            </a:r>
            <a:r>
              <a:rPr lang="fr-FR" sz="2400" b="1" dirty="0" smtClean="0"/>
              <a:t>Charges</a:t>
            </a:r>
            <a:endParaRPr lang="fr-FR" sz="2400" b="1" dirty="0"/>
          </a:p>
          <a:p>
            <a:pPr marL="0" indent="0" algn="ctr">
              <a:buNone/>
            </a:pPr>
            <a:r>
              <a:rPr lang="fr-FR" sz="2400" dirty="0" smtClean="0"/>
              <a:t>Selon </a:t>
            </a:r>
          </a:p>
          <a:p>
            <a:pPr marL="0" indent="0" algn="ctr">
              <a:buNone/>
            </a:pPr>
            <a:r>
              <a:rPr lang="fr-FR" sz="2400" dirty="0" smtClean="0"/>
              <a:t>la réglementation comptable et fiscale</a:t>
            </a:r>
            <a:endParaRPr lang="fr-FR" sz="2400" dirty="0"/>
          </a:p>
        </p:txBody>
      </p:sp>
    </p:spTree>
    <p:extLst>
      <p:ext uri="{BB962C8B-B14F-4D97-AF65-F5344CB8AC3E}">
        <p14:creationId xmlns:p14="http://schemas.microsoft.com/office/powerpoint/2010/main" val="18323842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REGIME DU RESULTAT NET REEL </a:t>
            </a:r>
            <a:br>
              <a:rPr lang="fr-FR" dirty="0"/>
            </a:br>
            <a:endParaRPr lang="fr-FR" dirty="0"/>
          </a:p>
        </p:txBody>
      </p:sp>
      <p:sp>
        <p:nvSpPr>
          <p:cNvPr id="3" name="Espace réservé du contenu 2"/>
          <p:cNvSpPr>
            <a:spLocks noGrp="1"/>
          </p:cNvSpPr>
          <p:nvPr>
            <p:ph sz="half" idx="1"/>
          </p:nvPr>
        </p:nvSpPr>
        <p:spPr/>
        <p:txBody>
          <a:bodyPr>
            <a:normAutofit/>
          </a:bodyPr>
          <a:lstStyle/>
          <a:p>
            <a:pPr algn="ctr">
              <a:buNone/>
            </a:pPr>
            <a:r>
              <a:rPr lang="fr-FR" sz="2400" b="1" u="sng" dirty="0" smtClean="0"/>
              <a:t>PRODUITS</a:t>
            </a:r>
          </a:p>
          <a:p>
            <a:pPr algn="r">
              <a:buNone/>
            </a:pPr>
            <a:endParaRPr lang="fr-FR" sz="2400" dirty="0"/>
          </a:p>
          <a:p>
            <a:pPr algn="ctr">
              <a:buNone/>
            </a:pPr>
            <a:r>
              <a:rPr lang="fr-FR" sz="2400" dirty="0" smtClean="0"/>
              <a:t> </a:t>
            </a:r>
            <a:r>
              <a:rPr lang="fr-FR" sz="2400" dirty="0"/>
              <a:t>Produits, profits et  </a:t>
            </a:r>
            <a:r>
              <a:rPr lang="fr-FR" sz="2400" dirty="0" smtClean="0"/>
              <a:t>gains</a:t>
            </a:r>
          </a:p>
          <a:p>
            <a:pPr algn="ctr">
              <a:buNone/>
            </a:pPr>
            <a:r>
              <a:rPr lang="fr-FR" sz="2400" dirty="0" smtClean="0"/>
              <a:t>   </a:t>
            </a:r>
            <a:r>
              <a:rPr lang="fr-FR" sz="2400" b="1" dirty="0"/>
              <a:t>+</a:t>
            </a:r>
            <a:endParaRPr lang="fr-FR" sz="2400" dirty="0"/>
          </a:p>
          <a:p>
            <a:pPr algn="ctr">
              <a:buNone/>
            </a:pPr>
            <a:r>
              <a:rPr lang="fr-FR" sz="2400" dirty="0"/>
              <a:t>Stocks et travaux en cours existant à la date de clôture des comptes</a:t>
            </a:r>
          </a:p>
          <a:p>
            <a:pPr algn="ctr">
              <a:buNone/>
            </a:pPr>
            <a:r>
              <a:rPr lang="fr-FR" sz="2400" dirty="0"/>
              <a:t>        31 décembre</a:t>
            </a:r>
          </a:p>
        </p:txBody>
      </p:sp>
      <p:sp>
        <p:nvSpPr>
          <p:cNvPr id="4" name="Espace réservé du contenu 3"/>
          <p:cNvSpPr>
            <a:spLocks noGrp="1"/>
          </p:cNvSpPr>
          <p:nvPr>
            <p:ph sz="half" idx="2"/>
          </p:nvPr>
        </p:nvSpPr>
        <p:spPr/>
        <p:txBody>
          <a:bodyPr>
            <a:normAutofit/>
          </a:bodyPr>
          <a:lstStyle/>
          <a:p>
            <a:pPr algn="ctr">
              <a:buNone/>
            </a:pPr>
            <a:r>
              <a:rPr lang="fr-FR" sz="2400" b="1" u="sng" dirty="0" smtClean="0"/>
              <a:t>CHARGES</a:t>
            </a:r>
          </a:p>
          <a:p>
            <a:pPr>
              <a:buNone/>
            </a:pPr>
            <a:endParaRPr lang="fr-FR" sz="2400" dirty="0"/>
          </a:p>
          <a:p>
            <a:pPr algn="ctr">
              <a:buNone/>
            </a:pPr>
            <a:r>
              <a:rPr lang="fr-FR" sz="2400" dirty="0" smtClean="0"/>
              <a:t>Charges  </a:t>
            </a:r>
            <a:r>
              <a:rPr lang="fr-FR" sz="2400" dirty="0"/>
              <a:t>engagées ou </a:t>
            </a:r>
            <a:r>
              <a:rPr lang="fr-FR" sz="2400" dirty="0" smtClean="0"/>
              <a:t>supportées                    </a:t>
            </a:r>
          </a:p>
          <a:p>
            <a:pPr algn="ctr">
              <a:buNone/>
            </a:pPr>
            <a:r>
              <a:rPr lang="fr-FR" sz="2400" b="1" dirty="0" smtClean="0"/>
              <a:t>+</a:t>
            </a:r>
          </a:p>
          <a:p>
            <a:pPr algn="ctr">
              <a:buNone/>
            </a:pPr>
            <a:r>
              <a:rPr lang="fr-FR" sz="2400" dirty="0" smtClean="0"/>
              <a:t>Stocks </a:t>
            </a:r>
            <a:r>
              <a:rPr lang="fr-FR" sz="2400" dirty="0"/>
              <a:t>et travaux en cours à l’ouverture des comptes</a:t>
            </a:r>
          </a:p>
          <a:p>
            <a:pPr algn="ctr">
              <a:buNone/>
            </a:pPr>
            <a:r>
              <a:rPr lang="fr-FR" sz="2400" dirty="0"/>
              <a:t>             1</a:t>
            </a:r>
            <a:r>
              <a:rPr lang="fr-FR" sz="2400" baseline="30000" dirty="0"/>
              <a:t>er</a:t>
            </a:r>
            <a:r>
              <a:rPr lang="fr-FR" sz="2400" dirty="0"/>
              <a:t> janvier</a:t>
            </a:r>
          </a:p>
        </p:txBody>
      </p:sp>
    </p:spTree>
    <p:extLst>
      <p:ext uri="{BB962C8B-B14F-4D97-AF65-F5344CB8AC3E}">
        <p14:creationId xmlns:p14="http://schemas.microsoft.com/office/powerpoint/2010/main" val="109992042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r>
              <a:rPr lang="fr-FR" dirty="0" smtClean="0"/>
              <a:t>		</a:t>
            </a:r>
            <a:endParaRPr lang="fr-FR" dirty="0"/>
          </a:p>
        </p:txBody>
      </p:sp>
      <p:sp>
        <p:nvSpPr>
          <p:cNvPr id="9" name="Espace réservé du contenu 8"/>
          <p:cNvSpPr>
            <a:spLocks noGrp="1"/>
          </p:cNvSpPr>
          <p:nvPr>
            <p:ph sz="quarter" idx="1"/>
          </p:nvPr>
        </p:nvSpPr>
        <p:spPr/>
        <p:txBody>
          <a:bodyPr/>
          <a:lstStyle/>
          <a:p>
            <a:pPr algn="just"/>
            <a:endParaRPr lang="fr-FR" dirty="0" smtClean="0"/>
          </a:p>
          <a:p>
            <a:pPr algn="just"/>
            <a:endParaRPr lang="fr-FR" dirty="0"/>
          </a:p>
          <a:p>
            <a:pPr algn="just"/>
            <a:r>
              <a:rPr lang="fr-FR" sz="2400" dirty="0" smtClean="0"/>
              <a:t>Le bénéfice des </a:t>
            </a:r>
            <a:r>
              <a:rPr lang="fr-FR" sz="2400" b="1" dirty="0" smtClean="0"/>
              <a:t>sociétés en nom collectif</a:t>
            </a:r>
            <a:r>
              <a:rPr lang="fr-FR" sz="2400" dirty="0" smtClean="0"/>
              <a:t>, des sociétés en </a:t>
            </a:r>
            <a:r>
              <a:rPr lang="fr-FR" sz="2400" b="1" dirty="0" smtClean="0"/>
              <a:t>commandite simple </a:t>
            </a:r>
            <a:r>
              <a:rPr lang="fr-FR" sz="2400" dirty="0" smtClean="0"/>
              <a:t>et des </a:t>
            </a:r>
            <a:r>
              <a:rPr lang="fr-FR" sz="2400" b="1" dirty="0" smtClean="0"/>
              <a:t>associations en participation</a:t>
            </a:r>
            <a:r>
              <a:rPr lang="fr-FR" sz="2400" dirty="0" smtClean="0"/>
              <a:t> est obligatoirement déterminé selon le régime du </a:t>
            </a:r>
            <a:r>
              <a:rPr lang="fr-FR" sz="2400" u="sng" dirty="0" smtClean="0"/>
              <a:t>Résultat Net Réel</a:t>
            </a:r>
            <a:r>
              <a:rPr lang="fr-FR" sz="2400" dirty="0" smtClean="0"/>
              <a:t>, elles sont imposées au nom de l’associé principal si elles n’ont pas opté pour l’IS</a:t>
            </a:r>
          </a:p>
          <a:p>
            <a:pPr marL="0" indent="0" algn="just">
              <a:buNone/>
            </a:pPr>
            <a:endParaRPr lang="fr-FR" dirty="0"/>
          </a:p>
        </p:txBody>
      </p:sp>
    </p:spTree>
    <p:extLst>
      <p:ext uri="{BB962C8B-B14F-4D97-AF65-F5344CB8AC3E}">
        <p14:creationId xmlns:p14="http://schemas.microsoft.com/office/powerpoint/2010/main" val="1427626796"/>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PRODUITS IMPOSABLES</a:t>
            </a:r>
            <a:endParaRPr lang="fr-FR" dirty="0"/>
          </a:p>
        </p:txBody>
      </p:sp>
      <p:sp>
        <p:nvSpPr>
          <p:cNvPr id="3" name="Espace réservé du contenu 2"/>
          <p:cNvSpPr>
            <a:spLocks noGrp="1"/>
          </p:cNvSpPr>
          <p:nvPr>
            <p:ph idx="1"/>
          </p:nvPr>
        </p:nvSpPr>
        <p:spPr/>
        <p:txBody>
          <a:bodyPr>
            <a:normAutofit/>
          </a:bodyPr>
          <a:lstStyle/>
          <a:p>
            <a:pPr marL="0" indent="0">
              <a:buNone/>
            </a:pPr>
            <a:r>
              <a:rPr lang="fr-FR" sz="2800" dirty="0" smtClean="0"/>
              <a:t>    </a:t>
            </a:r>
            <a:r>
              <a:rPr lang="fr-FR" sz="2800" b="1" u="sng" dirty="0" smtClean="0"/>
              <a:t>TROIS CATEGORIES DE PRODUITS</a:t>
            </a:r>
          </a:p>
          <a:p>
            <a:pPr marL="0" indent="0">
              <a:buNone/>
            </a:pPr>
            <a:endParaRPr lang="fr-FR" sz="2800" b="1" u="sng" dirty="0" smtClean="0"/>
          </a:p>
          <a:p>
            <a:r>
              <a:rPr lang="fr-FR" sz="2400" dirty="0" smtClean="0"/>
              <a:t>LES PRODUITS D’EXPLOITATION</a:t>
            </a:r>
          </a:p>
          <a:p>
            <a:endParaRPr lang="fr-FR" sz="2400" dirty="0" smtClean="0"/>
          </a:p>
          <a:p>
            <a:r>
              <a:rPr lang="fr-FR" sz="2400" dirty="0" smtClean="0"/>
              <a:t>LES PRODUITS FINANCIERS</a:t>
            </a:r>
          </a:p>
          <a:p>
            <a:endParaRPr lang="fr-FR" sz="2400" dirty="0" smtClean="0"/>
          </a:p>
          <a:p>
            <a:r>
              <a:rPr lang="fr-FR" sz="2400" dirty="0" smtClean="0"/>
              <a:t>LES PRODUITS NON COURANTS</a:t>
            </a:r>
            <a:endParaRPr lang="fr-FR" sz="2400" dirty="0"/>
          </a:p>
        </p:txBody>
      </p:sp>
    </p:spTree>
    <p:extLst>
      <p:ext uri="{BB962C8B-B14F-4D97-AF65-F5344CB8AC3E}">
        <p14:creationId xmlns:p14="http://schemas.microsoft.com/office/powerpoint/2010/main" val="152431476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PRODUITS IMPOSABLES </a:t>
            </a:r>
            <a:br>
              <a:rPr lang="fr-FR" dirty="0" smtClean="0"/>
            </a:br>
            <a:r>
              <a:rPr lang="fr-FR" dirty="0"/>
              <a:t> </a:t>
            </a:r>
            <a:r>
              <a:rPr lang="fr-FR" dirty="0" smtClean="0"/>
              <a:t>                                       ARTICLE 9 CGI</a:t>
            </a:r>
            <a:endParaRPr lang="fr-FR" dirty="0"/>
          </a:p>
        </p:txBody>
      </p:sp>
      <p:sp>
        <p:nvSpPr>
          <p:cNvPr id="3" name="Espace réservé du contenu 2"/>
          <p:cNvSpPr>
            <a:spLocks noGrp="1"/>
          </p:cNvSpPr>
          <p:nvPr>
            <p:ph sz="quarter" idx="1"/>
          </p:nvPr>
        </p:nvSpPr>
        <p:spPr/>
        <p:txBody>
          <a:bodyPr>
            <a:normAutofit/>
          </a:bodyPr>
          <a:lstStyle/>
          <a:p>
            <a:pPr marL="0" indent="0">
              <a:buNone/>
            </a:pPr>
            <a:r>
              <a:rPr lang="fr-FR" dirty="0" smtClean="0"/>
              <a:t>                                           </a:t>
            </a:r>
            <a:r>
              <a:rPr lang="fr-FR" sz="2400" b="1" dirty="0" smtClean="0"/>
              <a:t>Les Produits d’exploitation </a:t>
            </a:r>
          </a:p>
          <a:p>
            <a:pPr marL="0" indent="0">
              <a:buNone/>
            </a:pPr>
            <a:endParaRPr lang="fr-FR" dirty="0" smtClean="0"/>
          </a:p>
          <a:p>
            <a:pPr algn="just"/>
            <a:r>
              <a:rPr lang="fr-FR" dirty="0" smtClean="0"/>
              <a:t>Le </a:t>
            </a:r>
            <a:r>
              <a:rPr lang="fr-FR" b="1" dirty="0" smtClean="0"/>
              <a:t>Chiffre d’Affaires </a:t>
            </a:r>
            <a:r>
              <a:rPr lang="fr-FR" dirty="0" smtClean="0"/>
              <a:t>constitué par les recettes et créances acquises se rapportant aux </a:t>
            </a:r>
            <a:r>
              <a:rPr lang="fr-FR" u="sng" dirty="0" smtClean="0"/>
              <a:t>produits livrés</a:t>
            </a:r>
            <a:r>
              <a:rPr lang="fr-FR" dirty="0" smtClean="0"/>
              <a:t>, aux </a:t>
            </a:r>
            <a:r>
              <a:rPr lang="fr-FR" u="sng" dirty="0" smtClean="0"/>
              <a:t>services rendus</a:t>
            </a:r>
            <a:r>
              <a:rPr lang="fr-FR" dirty="0" smtClean="0"/>
              <a:t> et aux </a:t>
            </a:r>
            <a:r>
              <a:rPr lang="fr-FR" u="sng" dirty="0" smtClean="0"/>
              <a:t>travaux immobiliers </a:t>
            </a:r>
            <a:r>
              <a:rPr lang="fr-FR" dirty="0" smtClean="0"/>
              <a:t>réalisés.</a:t>
            </a:r>
          </a:p>
          <a:p>
            <a:pPr algn="just"/>
            <a:r>
              <a:rPr lang="fr-FR" dirty="0" smtClean="0"/>
              <a:t>La variation des </a:t>
            </a:r>
            <a:r>
              <a:rPr lang="fr-FR" b="1" dirty="0" smtClean="0"/>
              <a:t>stocks </a:t>
            </a:r>
            <a:r>
              <a:rPr lang="fr-FR" dirty="0" smtClean="0"/>
              <a:t>de produits</a:t>
            </a:r>
          </a:p>
          <a:p>
            <a:pPr algn="just"/>
            <a:r>
              <a:rPr lang="fr-FR" dirty="0" smtClean="0"/>
              <a:t>Les </a:t>
            </a:r>
            <a:r>
              <a:rPr lang="fr-FR" b="1" dirty="0" smtClean="0"/>
              <a:t>immobilisations</a:t>
            </a:r>
            <a:r>
              <a:rPr lang="fr-FR" dirty="0" smtClean="0"/>
              <a:t> produites par l’entreprise pour elle-même</a:t>
            </a:r>
          </a:p>
          <a:p>
            <a:pPr algn="just"/>
            <a:r>
              <a:rPr lang="fr-FR" dirty="0" smtClean="0"/>
              <a:t>Les </a:t>
            </a:r>
            <a:r>
              <a:rPr lang="fr-FR" b="1" dirty="0" smtClean="0"/>
              <a:t>subventions</a:t>
            </a:r>
            <a:r>
              <a:rPr lang="fr-FR" dirty="0" smtClean="0"/>
              <a:t> d’exploitation</a:t>
            </a:r>
          </a:p>
          <a:p>
            <a:pPr algn="just"/>
            <a:r>
              <a:rPr lang="fr-FR" dirty="0" smtClean="0"/>
              <a:t>Les </a:t>
            </a:r>
            <a:r>
              <a:rPr lang="fr-FR" b="1" dirty="0" smtClean="0"/>
              <a:t>autres produits </a:t>
            </a:r>
            <a:r>
              <a:rPr lang="fr-FR" dirty="0" smtClean="0"/>
              <a:t>d’exploitation</a:t>
            </a:r>
          </a:p>
          <a:p>
            <a:pPr algn="just"/>
            <a:r>
              <a:rPr lang="fr-FR" dirty="0" smtClean="0"/>
              <a:t>Les </a:t>
            </a:r>
            <a:r>
              <a:rPr lang="fr-FR" b="1" dirty="0" smtClean="0"/>
              <a:t>reprises</a:t>
            </a:r>
            <a:r>
              <a:rPr lang="fr-FR" dirty="0" smtClean="0"/>
              <a:t> d’exploitation et </a:t>
            </a:r>
            <a:r>
              <a:rPr lang="fr-FR" b="1" dirty="0" smtClean="0"/>
              <a:t>transferts</a:t>
            </a:r>
            <a:r>
              <a:rPr lang="fr-FR" dirty="0" smtClean="0"/>
              <a:t> de charges</a:t>
            </a:r>
          </a:p>
          <a:p>
            <a:endParaRPr lang="fr-FR" dirty="0" smtClean="0"/>
          </a:p>
          <a:p>
            <a:pPr>
              <a:buNone/>
            </a:pPr>
            <a:endParaRPr lang="fr-FR" dirty="0" smtClean="0"/>
          </a:p>
          <a:p>
            <a:endParaRPr lang="fr-FR" dirty="0"/>
          </a:p>
        </p:txBody>
      </p:sp>
    </p:spTree>
    <p:extLst>
      <p:ext uri="{BB962C8B-B14F-4D97-AF65-F5344CB8AC3E}">
        <p14:creationId xmlns:p14="http://schemas.microsoft.com/office/powerpoint/2010/main" val="751783311"/>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PRODUITS IMPOSABLES ( suite )</a:t>
            </a:r>
            <a:endParaRPr lang="fr-FR" dirty="0"/>
          </a:p>
        </p:txBody>
      </p:sp>
      <p:sp>
        <p:nvSpPr>
          <p:cNvPr id="3" name="Espace réservé du contenu 2"/>
          <p:cNvSpPr>
            <a:spLocks noGrp="1"/>
          </p:cNvSpPr>
          <p:nvPr>
            <p:ph sz="quarter" idx="1"/>
          </p:nvPr>
        </p:nvSpPr>
        <p:spPr/>
        <p:txBody>
          <a:bodyPr/>
          <a:lstStyle/>
          <a:p>
            <a:pPr marL="0" indent="0" algn="ctr">
              <a:buNone/>
            </a:pPr>
            <a:r>
              <a:rPr lang="fr-FR" sz="2800" b="1" dirty="0" smtClean="0"/>
              <a:t> Les produits financiers</a:t>
            </a:r>
          </a:p>
          <a:p>
            <a:pPr>
              <a:buNone/>
            </a:pPr>
            <a:endParaRPr lang="fr-FR" dirty="0" smtClean="0"/>
          </a:p>
          <a:p>
            <a:r>
              <a:rPr lang="fr-FR" sz="2400" dirty="0" smtClean="0"/>
              <a:t>Les produits des </a:t>
            </a:r>
            <a:r>
              <a:rPr lang="fr-FR" sz="2400" b="1" dirty="0" smtClean="0"/>
              <a:t>titres de participation</a:t>
            </a:r>
          </a:p>
          <a:p>
            <a:r>
              <a:rPr lang="fr-FR" sz="2400" dirty="0" smtClean="0"/>
              <a:t>Les </a:t>
            </a:r>
            <a:r>
              <a:rPr lang="fr-FR" sz="2400" b="1" dirty="0" smtClean="0"/>
              <a:t>gains de change</a:t>
            </a:r>
          </a:p>
          <a:p>
            <a:r>
              <a:rPr lang="fr-FR" sz="2400" dirty="0" smtClean="0"/>
              <a:t>Les </a:t>
            </a:r>
            <a:r>
              <a:rPr lang="fr-FR" sz="2400" b="1" dirty="0" smtClean="0"/>
              <a:t>intérêts</a:t>
            </a:r>
            <a:r>
              <a:rPr lang="fr-FR" sz="2400" dirty="0" smtClean="0"/>
              <a:t> et autres produits financiers</a:t>
            </a:r>
          </a:p>
          <a:p>
            <a:r>
              <a:rPr lang="fr-FR" sz="2400" dirty="0" smtClean="0"/>
              <a:t>Les </a:t>
            </a:r>
            <a:r>
              <a:rPr lang="fr-FR" sz="2400" b="1" dirty="0" smtClean="0"/>
              <a:t>reprises financières </a:t>
            </a:r>
            <a:r>
              <a:rPr lang="fr-FR" sz="2400" dirty="0" smtClean="0"/>
              <a:t>et les </a:t>
            </a:r>
            <a:r>
              <a:rPr lang="fr-FR" sz="2400" b="1" dirty="0" smtClean="0"/>
              <a:t>transferts de charges</a:t>
            </a:r>
            <a:endParaRPr lang="fr-FR" sz="2400" b="1" dirty="0"/>
          </a:p>
        </p:txBody>
      </p:sp>
    </p:spTree>
    <p:extLst>
      <p:ext uri="{BB962C8B-B14F-4D97-AF65-F5344CB8AC3E}">
        <p14:creationId xmlns:p14="http://schemas.microsoft.com/office/powerpoint/2010/main" val="2332192603"/>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PRODUITS IMPOSABLES </a:t>
            </a:r>
            <a:r>
              <a:rPr lang="fr-FR" dirty="0" smtClean="0"/>
              <a:t>(suite)</a:t>
            </a:r>
            <a:r>
              <a:rPr lang="fr-FR" dirty="0"/>
              <a:t/>
            </a:r>
            <a:br>
              <a:rPr lang="fr-FR" dirty="0"/>
            </a:br>
            <a:r>
              <a:rPr lang="fr-FR" dirty="0"/>
              <a:t>                                        ARTICLE 9 CGI</a:t>
            </a:r>
          </a:p>
        </p:txBody>
      </p:sp>
      <p:sp>
        <p:nvSpPr>
          <p:cNvPr id="3" name="Espace réservé du contenu 2"/>
          <p:cNvSpPr>
            <a:spLocks noGrp="1"/>
          </p:cNvSpPr>
          <p:nvPr>
            <p:ph idx="1"/>
          </p:nvPr>
        </p:nvSpPr>
        <p:spPr/>
        <p:txBody>
          <a:bodyPr/>
          <a:lstStyle/>
          <a:p>
            <a:pPr marL="0" indent="0">
              <a:buNone/>
            </a:pPr>
            <a:r>
              <a:rPr lang="fr-FR" dirty="0" smtClean="0"/>
              <a:t>                                           </a:t>
            </a:r>
            <a:r>
              <a:rPr lang="fr-FR" sz="2800" b="1" dirty="0" smtClean="0"/>
              <a:t>Les produits non courants</a:t>
            </a:r>
          </a:p>
          <a:p>
            <a:pPr marL="0" indent="0">
              <a:buNone/>
            </a:pPr>
            <a:endParaRPr lang="fr-FR" sz="2800" b="1" dirty="0" smtClean="0"/>
          </a:p>
          <a:p>
            <a:r>
              <a:rPr lang="fr-FR" sz="2400" dirty="0" smtClean="0"/>
              <a:t>Les produits de </a:t>
            </a:r>
            <a:r>
              <a:rPr lang="fr-FR" sz="2400" b="1" dirty="0" smtClean="0"/>
              <a:t>cessions d’immobilisations</a:t>
            </a:r>
          </a:p>
          <a:p>
            <a:r>
              <a:rPr lang="fr-FR" sz="2400" dirty="0" smtClean="0"/>
              <a:t>Les </a:t>
            </a:r>
            <a:r>
              <a:rPr lang="fr-FR" sz="2400" b="1" dirty="0" smtClean="0"/>
              <a:t>subventions d’équilibre</a:t>
            </a:r>
          </a:p>
          <a:p>
            <a:r>
              <a:rPr lang="fr-FR" sz="2400" dirty="0" smtClean="0"/>
              <a:t>Les </a:t>
            </a:r>
            <a:r>
              <a:rPr lang="fr-FR" sz="2400" b="1" dirty="0" smtClean="0"/>
              <a:t>reprises sur subventions </a:t>
            </a:r>
            <a:r>
              <a:rPr lang="fr-FR" sz="2400" dirty="0" smtClean="0"/>
              <a:t>d’investissement</a:t>
            </a:r>
          </a:p>
          <a:p>
            <a:r>
              <a:rPr lang="fr-FR" sz="2400" dirty="0" smtClean="0"/>
              <a:t>Les </a:t>
            </a:r>
            <a:r>
              <a:rPr lang="fr-FR" sz="2400" b="1" dirty="0" smtClean="0"/>
              <a:t>autres produits non courants </a:t>
            </a:r>
            <a:r>
              <a:rPr lang="fr-FR" sz="2400" dirty="0" smtClean="0"/>
              <a:t>y compris les </a:t>
            </a:r>
            <a:r>
              <a:rPr lang="fr-FR" sz="2400" b="1" dirty="0" smtClean="0"/>
              <a:t>dégrèvements</a:t>
            </a:r>
            <a:r>
              <a:rPr lang="fr-FR" sz="2400" dirty="0" smtClean="0"/>
              <a:t> obtenus de l’administration au titre des impôts déductibles</a:t>
            </a:r>
            <a:endParaRPr lang="fr-FR" sz="2400" dirty="0"/>
          </a:p>
        </p:txBody>
      </p:sp>
    </p:spTree>
    <p:extLst>
      <p:ext uri="{BB962C8B-B14F-4D97-AF65-F5344CB8AC3E}">
        <p14:creationId xmlns:p14="http://schemas.microsoft.com/office/powerpoint/2010/main" val="427886099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PRODUITS IMPOSABLES (suite)</a:t>
            </a:r>
            <a:endParaRPr lang="fr-FR" dirty="0"/>
          </a:p>
        </p:txBody>
      </p:sp>
      <p:sp>
        <p:nvSpPr>
          <p:cNvPr id="3" name="Espace réservé du contenu 2"/>
          <p:cNvSpPr>
            <a:spLocks noGrp="1"/>
          </p:cNvSpPr>
          <p:nvPr>
            <p:ph sz="quarter" idx="1"/>
          </p:nvPr>
        </p:nvSpPr>
        <p:spPr/>
        <p:txBody>
          <a:bodyPr/>
          <a:lstStyle/>
          <a:p>
            <a:pPr marL="0" indent="0" algn="just">
              <a:buNone/>
            </a:pPr>
            <a:r>
              <a:rPr lang="fr-FR" dirty="0" smtClean="0"/>
              <a:t>                      </a:t>
            </a:r>
            <a:r>
              <a:rPr lang="fr-FR" sz="2400" b="1" dirty="0" smtClean="0"/>
              <a:t>Les subventions, Primes et Dons</a:t>
            </a:r>
          </a:p>
          <a:p>
            <a:pPr algn="just"/>
            <a:endParaRPr lang="fr-FR" dirty="0"/>
          </a:p>
          <a:p>
            <a:pPr algn="just"/>
            <a:r>
              <a:rPr lang="fr-FR" dirty="0" smtClean="0"/>
              <a:t>Les subventions, primes et dons reçus de l’</a:t>
            </a:r>
            <a:r>
              <a:rPr lang="fr-FR" b="1" dirty="0" smtClean="0"/>
              <a:t>Etat</a:t>
            </a:r>
            <a:r>
              <a:rPr lang="fr-FR" dirty="0" smtClean="0"/>
              <a:t>, des </a:t>
            </a:r>
            <a:r>
              <a:rPr lang="fr-FR" b="1" dirty="0" smtClean="0"/>
              <a:t>collectivités locales </a:t>
            </a:r>
            <a:r>
              <a:rPr lang="fr-FR" dirty="0" smtClean="0"/>
              <a:t>ou des </a:t>
            </a:r>
            <a:r>
              <a:rPr lang="fr-FR" b="1" dirty="0" smtClean="0"/>
              <a:t>tiers</a:t>
            </a:r>
            <a:r>
              <a:rPr lang="fr-FR" dirty="0" smtClean="0"/>
              <a:t>. Ces subventions, primes et dons sont rapportés à l’exercice au cours duquel ils ont été perçus. </a:t>
            </a:r>
          </a:p>
          <a:p>
            <a:pPr algn="just"/>
            <a:r>
              <a:rPr lang="fr-FR" dirty="0" smtClean="0"/>
              <a:t>Toutefois s’il s’agit de </a:t>
            </a:r>
            <a:r>
              <a:rPr lang="fr-FR" b="1" dirty="0" smtClean="0"/>
              <a:t>primes d’équipement</a:t>
            </a:r>
            <a:r>
              <a:rPr lang="fr-FR" dirty="0" smtClean="0"/>
              <a:t>, le contribuable peut les répartir sur la durée </a:t>
            </a:r>
            <a:r>
              <a:rPr lang="fr-FR" b="1" dirty="0" smtClean="0"/>
              <a:t>d’amortissement de 10 ans </a:t>
            </a:r>
            <a:r>
              <a:rPr lang="fr-FR" dirty="0" smtClean="0"/>
              <a:t>lorsqu’elles sont affectées à l’acquisition de </a:t>
            </a:r>
            <a:r>
              <a:rPr lang="fr-FR" b="1" dirty="0" smtClean="0"/>
              <a:t>terrains</a:t>
            </a:r>
            <a:r>
              <a:rPr lang="fr-FR" dirty="0" smtClean="0"/>
              <a:t> pour la réalisation du projet d’investissement;</a:t>
            </a:r>
          </a:p>
          <a:p>
            <a:pPr marL="0" indent="0" algn="just">
              <a:buNone/>
            </a:pPr>
            <a:r>
              <a:rPr lang="fr-FR" dirty="0" smtClean="0"/>
              <a:t>.</a:t>
            </a:r>
            <a:endParaRPr lang="fr-FR" dirty="0"/>
          </a:p>
        </p:txBody>
      </p:sp>
    </p:spTree>
    <p:extLst>
      <p:ext uri="{BB962C8B-B14F-4D97-AF65-F5344CB8AC3E}">
        <p14:creationId xmlns:p14="http://schemas.microsoft.com/office/powerpoint/2010/main" val="2270485182"/>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CHARGES DEDUCTIBLES</a:t>
            </a:r>
            <a:endParaRPr lang="fr-FR" dirty="0"/>
          </a:p>
        </p:txBody>
      </p:sp>
      <p:sp>
        <p:nvSpPr>
          <p:cNvPr id="3" name="Espace réservé du contenu 2"/>
          <p:cNvSpPr>
            <a:spLocks noGrp="1"/>
          </p:cNvSpPr>
          <p:nvPr>
            <p:ph idx="1"/>
          </p:nvPr>
        </p:nvSpPr>
        <p:spPr/>
        <p:txBody>
          <a:bodyPr>
            <a:normAutofit/>
          </a:bodyPr>
          <a:lstStyle/>
          <a:p>
            <a:pPr marL="0" indent="0">
              <a:buNone/>
            </a:pPr>
            <a:r>
              <a:rPr lang="fr-FR" sz="2400" b="1" u="sng" dirty="0" smtClean="0"/>
              <a:t>Trois grandes catégories de charges sont déductibles</a:t>
            </a:r>
          </a:p>
          <a:p>
            <a:pPr marL="0" indent="0">
              <a:buNone/>
            </a:pPr>
            <a:endParaRPr lang="fr-FR" sz="2400" b="1" u="sng" dirty="0"/>
          </a:p>
          <a:p>
            <a:pPr marL="1257300" lvl="3" indent="0">
              <a:buNone/>
            </a:pPr>
            <a:r>
              <a:rPr lang="fr-FR" sz="2400" b="1" dirty="0" smtClean="0"/>
              <a:t> I / LES CHARGES D’EXPLOITATION</a:t>
            </a:r>
          </a:p>
          <a:p>
            <a:pPr marL="1257300" lvl="3" indent="0">
              <a:buNone/>
            </a:pPr>
            <a:endParaRPr lang="fr-FR" sz="2400" dirty="0" smtClean="0"/>
          </a:p>
          <a:p>
            <a:pPr marL="1257300" lvl="3" indent="0">
              <a:buNone/>
            </a:pPr>
            <a:r>
              <a:rPr lang="fr-FR" sz="2400" dirty="0" smtClean="0"/>
              <a:t>II / LES CHARGES FINANCIERES</a:t>
            </a:r>
          </a:p>
          <a:p>
            <a:pPr lvl="3"/>
            <a:endParaRPr lang="fr-FR" sz="2400" dirty="0"/>
          </a:p>
          <a:p>
            <a:pPr marL="1257300" lvl="3" indent="0">
              <a:buNone/>
            </a:pPr>
            <a:endParaRPr lang="fr-FR" sz="2400" dirty="0" smtClean="0"/>
          </a:p>
          <a:p>
            <a:endParaRPr lang="fr-FR" dirty="0"/>
          </a:p>
        </p:txBody>
      </p:sp>
    </p:spTree>
    <p:extLst>
      <p:ext uri="{BB962C8B-B14F-4D97-AF65-F5344CB8AC3E}">
        <p14:creationId xmlns:p14="http://schemas.microsoft.com/office/powerpoint/2010/main" val="827625194"/>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3902</TotalTime>
  <Words>6023</Words>
  <Application>Microsoft Office PowerPoint</Application>
  <PresentationFormat>Grand écran</PresentationFormat>
  <Paragraphs>705</Paragraphs>
  <Slides>122</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122</vt:i4>
      </vt:variant>
    </vt:vector>
  </HeadingPairs>
  <TitlesOfParts>
    <vt:vector size="128" baseType="lpstr">
      <vt:lpstr>Arial</vt:lpstr>
      <vt:lpstr>Calibri</vt:lpstr>
      <vt:lpstr>Trebuchet MS</vt:lpstr>
      <vt:lpstr>Wingdings</vt:lpstr>
      <vt:lpstr>Wingdings 3</vt:lpstr>
      <vt:lpstr>Facette</vt:lpstr>
      <vt:lpstr>IMPOT SUR LE REVENU</vt:lpstr>
      <vt:lpstr>IMPOT SUR LE REVENU</vt:lpstr>
      <vt:lpstr>CARACTERISTIQUES DE L’IR</vt:lpstr>
      <vt:lpstr>CHAMP D’APPLICATION</vt:lpstr>
      <vt:lpstr>LES CATEGORIES DE REVENUS IMPOSABLES</vt:lpstr>
      <vt:lpstr>PERSONNES PHYSIQUES</vt:lpstr>
      <vt:lpstr>Présentation PowerPoint</vt:lpstr>
      <vt:lpstr>TERRITORIALITE</vt:lpstr>
      <vt:lpstr>TERRITORIALITE</vt:lpstr>
      <vt:lpstr>EXONERATIONS</vt:lpstr>
      <vt:lpstr>PERIODE D’IMPOSITION</vt:lpstr>
      <vt:lpstr>LIEU D’IMPOSITION Le contribuable est imposé au lieu de :</vt:lpstr>
      <vt:lpstr>DECLARATION D’IDENTITE FISCALE (articles: 80 à 86 du Code des impôts)</vt:lpstr>
      <vt:lpstr>QUAND ?</vt:lpstr>
      <vt:lpstr>DESTINATAIRE / FORME</vt:lpstr>
      <vt:lpstr>La déclaration doit comporter</vt:lpstr>
      <vt:lpstr>BASE DE L’IMPOT REVENU GLOBAL IMPOSABLE</vt:lpstr>
      <vt:lpstr>REVENU NET CATEGORIEL</vt:lpstr>
      <vt:lpstr>TAUX DE L’IMPOT</vt:lpstr>
      <vt:lpstr>PROCESSUS DE CALCUL</vt:lpstr>
      <vt:lpstr>TAUX SPECIFIQUES  10% </vt:lpstr>
      <vt:lpstr>TAUX SPECIFIQUES</vt:lpstr>
      <vt:lpstr>TAUX SPECIFIQUE 17% </vt:lpstr>
      <vt:lpstr>TAUX SPECIFIQUES  20% </vt:lpstr>
      <vt:lpstr>TAUX SPECIFIQUES  30% </vt:lpstr>
      <vt:lpstr>LES DEDUCTIONS</vt:lpstr>
      <vt:lpstr>LES DONS</vt:lpstr>
      <vt:lpstr>LISTE DES ORGANISMES POUR LESQUELS LES  BENEFICES DE LA DEDUCTION EST POSSIBLE</vt:lpstr>
      <vt:lpstr>DONS ( Suite)</vt:lpstr>
      <vt:lpstr> LES INTERETS DE PRETS</vt:lpstr>
      <vt:lpstr>CONDITIONS D’OBTENTION</vt:lpstr>
      <vt:lpstr>DEDUCTION DES COTISATIONS                 DE RETRAITE</vt:lpstr>
      <vt:lpstr>Présentation PowerPoint</vt:lpstr>
      <vt:lpstr>DEDUCTIONS POUR                       CHARGE DE FAMILLE</vt:lpstr>
      <vt:lpstr>IMPOT SUR LE REVENU</vt:lpstr>
      <vt:lpstr>I.R REVENUS SALARIAUX  ET ASSIMILES</vt:lpstr>
      <vt:lpstr>Présentation PowerPoint</vt:lpstr>
      <vt:lpstr>Présentation PowerPoint</vt:lpstr>
      <vt:lpstr>A ces revenus s’ajoute</vt:lpstr>
      <vt:lpstr>AVANTAGES EN ARGENT</vt:lpstr>
      <vt:lpstr>AVANTAGES EN NATURE</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            DETERMINATION DU         REVENU NET IMPOSABLE</vt:lpstr>
      <vt:lpstr>Présentation PowerPoint</vt:lpstr>
      <vt:lpstr>FRAIS PROFESSIONNELS</vt:lpstr>
      <vt:lpstr>LES COTISATIONS SOCIALES</vt:lpstr>
      <vt:lpstr>LE REMBOURSEMENT EN PRINCIPAL ET INTERET DES PRETS</vt:lpstr>
      <vt:lpstr>LES  DIFFERENTES etapes</vt:lpstr>
      <vt:lpstr>BAREME PROGRESSIF MENSUEL</vt:lpstr>
      <vt:lpstr>CHARGES DE FAMILLE</vt:lpstr>
      <vt:lpstr>REVENUS PROFESSIONNELS</vt:lpstr>
      <vt:lpstr> I / CHAMP D’APPLICATION</vt:lpstr>
      <vt:lpstr>DEFINITION DES REVENUS PROFESSIONNELS AU SENS FISCAL (art 30 CGI)</vt:lpstr>
      <vt:lpstr>DEFINITION DES REVENUS PROFESSIONNELS ( suite)</vt:lpstr>
      <vt:lpstr>DEFINITION DES REVENUS PROFESSIONNELS (suite)</vt:lpstr>
      <vt:lpstr>DEFINITION DE CERTAINES PROFESSIONS AU SENS FISCAL</vt:lpstr>
      <vt:lpstr>Exonérations suivies d’une imposition permanente à taux réduit</vt:lpstr>
      <vt:lpstr>Exonérations suivies d’une imposition permanente à taux réduit de 20%</vt:lpstr>
      <vt:lpstr>IMPOSITION PERMANENTE AU TAUX REDUIT DE 20 %</vt:lpstr>
      <vt:lpstr>LES ZONES D’ACCELERATION                  INDUSTRIELLES</vt:lpstr>
      <vt:lpstr>IMPOSITIONS TEMPORAIRES           AUX TAUX REDUIT </vt:lpstr>
      <vt:lpstr>REDUCTION D’IMPOT</vt:lpstr>
      <vt:lpstr>LES REGIMES D’IMPOSITION A L’IR</vt:lpstr>
      <vt:lpstr>CONDITIONS POUR LE REGIME DE  L’AUTO - ENTREPRENEUR</vt:lpstr>
      <vt:lpstr>CONDITIONS POUR LE REGIME DU RESULTAT NET SIMPLIFIE</vt:lpstr>
      <vt:lpstr>CONDITION POUR LE REGIME DU BENEFICE FORFAITAIRE</vt:lpstr>
      <vt:lpstr>REGIME DU RESULTAT NET REEL</vt:lpstr>
      <vt:lpstr>REGIME DU RESULTAT NET REEL  </vt:lpstr>
      <vt:lpstr>  </vt:lpstr>
      <vt:lpstr>LES PRODUITS IMPOSABLES</vt:lpstr>
      <vt:lpstr>LES PRODUITS IMPOSABLES                                          ARTICLE 9 CGI</vt:lpstr>
      <vt:lpstr>PRODUITS IMPOSABLES ( suite )</vt:lpstr>
      <vt:lpstr>LES PRODUITS IMPOSABLES (suite)                                         ARTICLE 9 CGI</vt:lpstr>
      <vt:lpstr>PRODUITS IMPOSABLES (suite)</vt:lpstr>
      <vt:lpstr>LES CHARGES DEDUCTIBLES</vt:lpstr>
      <vt:lpstr>LES CHARGES DEDUCTIBLES</vt:lpstr>
      <vt:lpstr>LES CHARGES DEDUCTIBLES                   LES CHARGES D’EXPLOITATION                     </vt:lpstr>
      <vt:lpstr>LES CHARGES DEDUCTIBLES                   LES CHARGES D’EXPLOITATION</vt:lpstr>
      <vt:lpstr>LES CHARGES DEDUCTIBLES               LES CHARGES D’EXPLOITATION </vt:lpstr>
      <vt:lpstr>LES CHARGES DEDUCTIBLES                LES CHARGES D’EXPLOITATION</vt:lpstr>
      <vt:lpstr>LES CHARGES DEDUCTIBLES                LES CHARGES D’EXPLOITATION</vt:lpstr>
      <vt:lpstr>LES CHARGES DEDUCTIBLES                 LES CHARGES D’EXPLOITATION</vt:lpstr>
      <vt:lpstr>LES CHARGES DEDUCTIBLES                  LES CHARGES D’EXPLOITATION</vt:lpstr>
      <vt:lpstr>LES CHARGES DEDUCTIBLES                      LES CHARGES FINANCIERES</vt:lpstr>
      <vt:lpstr>LES CHARGES DEDUCTIBLES                    LES CHARGES FINANCIERES </vt:lpstr>
      <vt:lpstr>LES CHARGES DEDUCTIBLES                     LES CHARGES FINANCIERES </vt:lpstr>
      <vt:lpstr>LES CHARGES DEDUCTIBLES                            LES CHARGES FINANCIERES</vt:lpstr>
      <vt:lpstr>LES CHARGES DEDUCTIBLES                            LES CHARGES FINANCIERES</vt:lpstr>
      <vt:lpstr>CHARGES NON DEDUCTIBLES</vt:lpstr>
      <vt:lpstr>CHARGES NON DEDUCTIBLES  ( suite)</vt:lpstr>
      <vt:lpstr>LES CHARGES NON DEDUCTIBLES A CONCURRENCE DE 50%</vt:lpstr>
      <vt:lpstr>LE DEFICIT REPORTABLE</vt:lpstr>
      <vt:lpstr>LA TAXATION REDUITE DES PLUS VALUES</vt:lpstr>
      <vt:lpstr>LES OBLIGATIONS COMPTABLES DES                     CONTRIBUABLES </vt:lpstr>
      <vt:lpstr>LES AUTRES OBLIGATIONS</vt:lpstr>
      <vt:lpstr> DECLARATIONS SONT PREVUES</vt:lpstr>
      <vt:lpstr>DEUX DECLARATIONS  SONT PREVUES</vt:lpstr>
      <vt:lpstr>DECLARATION DES REMUNERATIONS VERSEES A DES TIERS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asus</dc:creator>
  <cp:lastModifiedBy>asus</cp:lastModifiedBy>
  <cp:revision>272</cp:revision>
  <dcterms:created xsi:type="dcterms:W3CDTF">2020-03-22T14:39:44Z</dcterms:created>
  <dcterms:modified xsi:type="dcterms:W3CDTF">2020-04-22T17:25:20Z</dcterms:modified>
</cp:coreProperties>
</file>