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310" r:id="rId2"/>
    <p:sldId id="350" r:id="rId3"/>
    <p:sldId id="311" r:id="rId4"/>
    <p:sldId id="312" r:id="rId5"/>
    <p:sldId id="313" r:id="rId6"/>
    <p:sldId id="314" r:id="rId7"/>
    <p:sldId id="315" r:id="rId8"/>
    <p:sldId id="316" r:id="rId9"/>
    <p:sldId id="317" r:id="rId10"/>
    <p:sldId id="318" r:id="rId11"/>
    <p:sldId id="319" r:id="rId12"/>
    <p:sldId id="320" r:id="rId13"/>
    <p:sldId id="321" r:id="rId14"/>
    <p:sldId id="322" r:id="rId15"/>
    <p:sldId id="323" r:id="rId16"/>
    <p:sldId id="324" r:id="rId17"/>
    <p:sldId id="325" r:id="rId18"/>
    <p:sldId id="326" r:id="rId19"/>
    <p:sldId id="327" r:id="rId20"/>
    <p:sldId id="328" r:id="rId21"/>
    <p:sldId id="329" r:id="rId22"/>
    <p:sldId id="330" r:id="rId23"/>
    <p:sldId id="331" r:id="rId24"/>
    <p:sldId id="332" r:id="rId25"/>
    <p:sldId id="333" r:id="rId26"/>
    <p:sldId id="334" r:id="rId27"/>
    <p:sldId id="335" r:id="rId28"/>
    <p:sldId id="336" r:id="rId29"/>
    <p:sldId id="337" r:id="rId30"/>
    <p:sldId id="338" r:id="rId31"/>
    <p:sldId id="339" r:id="rId32"/>
    <p:sldId id="340" r:id="rId33"/>
    <p:sldId id="341" r:id="rId34"/>
    <p:sldId id="342" r:id="rId35"/>
    <p:sldId id="343" r:id="rId36"/>
    <p:sldId id="344" r:id="rId37"/>
    <p:sldId id="345" r:id="rId38"/>
    <p:sldId id="346" r:id="rId39"/>
    <p:sldId id="347" r:id="rId40"/>
    <p:sldId id="348" r:id="rId41"/>
    <p:sldId id="349" r:id="rId4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4FFDB1-83F1-4BF6-8E98-5AC03DD79F45}" type="datetimeFigureOut">
              <a:rPr lang="fr-FR" smtClean="0"/>
              <a:pPr/>
              <a:t>18/03/2020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50787D-1053-4733-89F3-EAB1284FDF6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DD67EDAD-D724-4318-BCE3-62B08EA14433}" type="datetimeFigureOut">
              <a:rPr lang="fr-FR" smtClean="0"/>
              <a:pPr/>
              <a:t>18/03/2020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58AC8A1E-939D-417B-A0A5-509AFF85FFA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D67EDAD-D724-4318-BCE3-62B08EA14433}"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8AC8A1E-939D-417B-A0A5-509AFF85FFA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D67EDAD-D724-4318-BCE3-62B08EA14433}"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8AC8A1E-939D-417B-A0A5-509AFF85FFA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D67EDAD-D724-4318-BCE3-62B08EA14433}"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8AC8A1E-939D-417B-A0A5-509AFF85FFA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DD67EDAD-D724-4318-BCE3-62B08EA14433}"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8AC8A1E-939D-417B-A0A5-509AFF85FFA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D67EDAD-D724-4318-BCE3-62B08EA14433}"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8AC8A1E-939D-417B-A0A5-509AFF85FFA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DD67EDAD-D724-4318-BCE3-62B08EA14433}" type="datetimeFigureOut">
              <a:rPr lang="fr-FR" smtClean="0"/>
              <a:pPr/>
              <a:t>18/03/2020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8AC8A1E-939D-417B-A0A5-509AFF85FFA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DD67EDAD-D724-4318-BCE3-62B08EA14433}" type="datetimeFigureOut">
              <a:rPr lang="fr-FR" smtClean="0"/>
              <a:pPr/>
              <a:t>18/03/2020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8AC8A1E-939D-417B-A0A5-509AFF85FFA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D67EDAD-D724-4318-BCE3-62B08EA14433}" type="datetimeFigureOut">
              <a:rPr lang="fr-FR" smtClean="0"/>
              <a:pPr/>
              <a:t>18/03/2020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8AC8A1E-939D-417B-A0A5-509AFF85FFA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D67EDAD-D724-4318-BCE3-62B08EA14433}"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8AC8A1E-939D-417B-A0A5-509AFF85FFA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DD67EDAD-D724-4318-BCE3-62B08EA14433}"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58AC8A1E-939D-417B-A0A5-509AFF85FFA3}"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D67EDAD-D724-4318-BCE3-62B08EA14433}" type="datetimeFigureOut">
              <a:rPr lang="fr-FR" smtClean="0"/>
              <a:pPr/>
              <a:t>18/03/2020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8AC8A1E-939D-417B-A0A5-509AFF85FFA3}"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wiamaboulhouda@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p:txBody>
          <a:bodyPr/>
          <a:lstStyle/>
          <a:p>
            <a:r>
              <a:rPr lang="fr-FR" dirty="0" smtClean="0"/>
              <a:t>Les finances publiques</a:t>
            </a:r>
            <a:endParaRPr lang="fr-FR" dirty="0"/>
          </a:p>
        </p:txBody>
      </p:sp>
      <p:sp>
        <p:nvSpPr>
          <p:cNvPr id="7" name="Sous-titre 6"/>
          <p:cNvSpPr>
            <a:spLocks noGrp="1"/>
          </p:cNvSpPr>
          <p:nvPr>
            <p:ph type="subTitle" idx="1"/>
          </p:nvPr>
        </p:nvSpPr>
        <p:spPr>
          <a:xfrm>
            <a:off x="533400" y="3228536"/>
            <a:ext cx="8215064" cy="3008776"/>
          </a:xfrm>
        </p:spPr>
        <p:txBody>
          <a:bodyPr>
            <a:normAutofit fontScale="92500" lnSpcReduction="20000"/>
          </a:bodyPr>
          <a:lstStyle/>
          <a:p>
            <a:r>
              <a:rPr lang="fr-FR" dirty="0" smtClean="0"/>
              <a:t>Pr ABOULHOUDA Wiam</a:t>
            </a:r>
          </a:p>
          <a:p>
            <a:r>
              <a:rPr lang="fr-FR" dirty="0" smtClean="0"/>
              <a:t>Pr KETTANI Brahim</a:t>
            </a:r>
          </a:p>
          <a:p>
            <a:r>
              <a:rPr lang="fr-FR" dirty="0" smtClean="0"/>
              <a:t>Semestre 4</a:t>
            </a:r>
          </a:p>
          <a:p>
            <a:r>
              <a:rPr lang="fr-FR" dirty="0" smtClean="0"/>
              <a:t>E2,E3,E7,E8</a:t>
            </a:r>
          </a:p>
          <a:p>
            <a:endParaRPr lang="fr-FR" dirty="0" smtClean="0"/>
          </a:p>
          <a:p>
            <a:r>
              <a:rPr lang="fr-FR" dirty="0" smtClean="0"/>
              <a:t>Complément de cours 1</a:t>
            </a:r>
          </a:p>
          <a:p>
            <a:r>
              <a:rPr lang="fr-FR" dirty="0" smtClean="0">
                <a:hlinkClick r:id="rId2"/>
              </a:rPr>
              <a:t>wiamaboulhouda@gmail.com</a:t>
            </a:r>
            <a:endParaRPr lang="fr-FR" dirty="0" smtClean="0"/>
          </a:p>
          <a:p>
            <a:r>
              <a:rPr lang="fr-FR" dirty="0" smtClean="0"/>
              <a:t>Pr aboulhouda0667075028</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764704"/>
            <a:ext cx="8229600" cy="5559896"/>
          </a:xfrm>
        </p:spPr>
        <p:txBody>
          <a:bodyPr>
            <a:normAutofit/>
          </a:bodyPr>
          <a:lstStyle/>
          <a:p>
            <a:pPr algn="just"/>
            <a:endParaRPr lang="fr-FR" sz="2800" dirty="0" smtClean="0"/>
          </a:p>
          <a:p>
            <a:pPr algn="just"/>
            <a:r>
              <a:rPr lang="fr-FR" sz="2800" dirty="0" smtClean="0"/>
              <a:t>Les recettes non fiscales doivent être également autorisées et votées par le parlement ( l’emprunt)</a:t>
            </a:r>
          </a:p>
          <a:p>
            <a:pPr algn="just"/>
            <a:endParaRPr lang="fr-FR" sz="2800" dirty="0" smtClean="0"/>
          </a:p>
          <a:p>
            <a:pPr algn="just"/>
            <a:r>
              <a:rPr lang="fr-FR" sz="2800" dirty="0" smtClean="0"/>
              <a:t>Les autres recettes non fiscales notamment les recettes domaniales sont prévues par les textes, discutées et autorisées par les parlementaires</a:t>
            </a:r>
            <a:endParaRPr lang="fr-FR"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80696"/>
          </a:xfrm>
        </p:spPr>
        <p:txBody>
          <a:bodyPr>
            <a:normAutofit fontScale="90000"/>
          </a:bodyPr>
          <a:lstStyle/>
          <a:p>
            <a:r>
              <a:rPr lang="fr-FR" sz="3100" u="sng" dirty="0" smtClean="0">
                <a:solidFill>
                  <a:schemeClr val="tx2">
                    <a:lumMod val="75000"/>
                  </a:schemeClr>
                </a:solidFill>
                <a:latin typeface="+mn-lt"/>
              </a:rPr>
              <a:t>2- Les autorisations budgétaires de dépenses</a:t>
            </a:r>
            <a:r>
              <a:rPr lang="fr-FR" u="sng" dirty="0" smtClean="0">
                <a:solidFill>
                  <a:schemeClr val="tx2">
                    <a:lumMod val="75000"/>
                  </a:schemeClr>
                </a:solidFill>
              </a:rPr>
              <a:t/>
            </a:r>
            <a:br>
              <a:rPr lang="fr-FR" u="sng" dirty="0" smtClean="0">
                <a:solidFill>
                  <a:schemeClr val="tx2">
                    <a:lumMod val="75000"/>
                  </a:schemeClr>
                </a:solidFill>
              </a:rPr>
            </a:br>
            <a:endParaRPr lang="fr-FR" dirty="0"/>
          </a:p>
        </p:txBody>
      </p:sp>
      <p:sp>
        <p:nvSpPr>
          <p:cNvPr id="3" name="Espace réservé du contenu 2"/>
          <p:cNvSpPr>
            <a:spLocks noGrp="1"/>
          </p:cNvSpPr>
          <p:nvPr>
            <p:ph idx="1"/>
          </p:nvPr>
        </p:nvSpPr>
        <p:spPr>
          <a:xfrm>
            <a:off x="457200" y="1196752"/>
            <a:ext cx="8229600" cy="5127848"/>
          </a:xfrm>
        </p:spPr>
        <p:txBody>
          <a:bodyPr/>
          <a:lstStyle/>
          <a:p>
            <a:r>
              <a:rPr lang="fr-FR" dirty="0" smtClean="0"/>
              <a:t>Appelées «  Crédits »: autorisation juridique de dépense donnée à une personne publique par son législatif. Nous avons: </a:t>
            </a:r>
          </a:p>
          <a:p>
            <a:pPr>
              <a:buNone/>
            </a:pPr>
            <a:r>
              <a:rPr lang="fr-FR" dirty="0" smtClean="0"/>
              <a:t>		- l’objet du crédit</a:t>
            </a:r>
          </a:p>
          <a:p>
            <a:pPr>
              <a:buNone/>
            </a:pPr>
            <a:r>
              <a:rPr lang="fr-FR" dirty="0" smtClean="0"/>
              <a:t>		- le montant</a:t>
            </a:r>
          </a:p>
          <a:p>
            <a:r>
              <a:rPr lang="fr-FR" dirty="0" smtClean="0"/>
              <a:t>On définit l’objet et on précise le montant c’est ce qu’on appelle la règle de spécialité        les autorisations de dépenses sont toujours spécialisées.</a:t>
            </a:r>
          </a:p>
        </p:txBody>
      </p:sp>
      <p:sp>
        <p:nvSpPr>
          <p:cNvPr id="5" name="Flèche droite 4"/>
          <p:cNvSpPr/>
          <p:nvPr/>
        </p:nvSpPr>
        <p:spPr>
          <a:xfrm>
            <a:off x="5724128" y="3933056"/>
            <a:ext cx="36004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492664"/>
          </a:xfrm>
        </p:spPr>
        <p:txBody>
          <a:bodyPr>
            <a:normAutofit fontScale="90000"/>
          </a:bodyPr>
          <a:lstStyle/>
          <a:p>
            <a:r>
              <a:rPr lang="fr-FR" sz="3200" b="1" dirty="0" smtClean="0">
                <a:latin typeface="+mn-lt"/>
              </a:rPr>
              <a:t>Il convient de préciser que: </a:t>
            </a:r>
            <a:endParaRPr lang="fr-FR" sz="3200" b="1" dirty="0">
              <a:latin typeface="+mn-lt"/>
            </a:endParaRPr>
          </a:p>
        </p:txBody>
      </p:sp>
      <p:sp>
        <p:nvSpPr>
          <p:cNvPr id="3" name="Espace réservé du contenu 2"/>
          <p:cNvSpPr>
            <a:spLocks noGrp="1"/>
          </p:cNvSpPr>
          <p:nvPr>
            <p:ph idx="1"/>
          </p:nvPr>
        </p:nvSpPr>
        <p:spPr>
          <a:xfrm>
            <a:off x="457200" y="1340768"/>
            <a:ext cx="8229600" cy="4983832"/>
          </a:xfrm>
        </p:spPr>
        <p:txBody>
          <a:bodyPr>
            <a:normAutofit/>
          </a:bodyPr>
          <a:lstStyle/>
          <a:p>
            <a:r>
              <a:rPr lang="fr-FR" dirty="0" smtClean="0"/>
              <a:t>Le crédit n’est pas une somme d’argent, c’est une autorisation de faire la dépense.</a:t>
            </a:r>
          </a:p>
          <a:p>
            <a:endParaRPr lang="fr-FR" dirty="0" smtClean="0"/>
          </a:p>
          <a:p>
            <a:r>
              <a:rPr lang="fr-FR" dirty="0" smtClean="0"/>
              <a:t>Un crédit ne fait pas naitre immédiatement une dette pour la personne publique. Certains crédits ne seront pas totalement utilisés.</a:t>
            </a:r>
          </a:p>
          <a:p>
            <a:pPr>
              <a:buNone/>
            </a:pPr>
            <a:endParaRPr lang="fr-FR" dirty="0" smtClean="0"/>
          </a:p>
          <a:p>
            <a:r>
              <a:rPr lang="fr-FR" dirty="0" smtClean="0"/>
              <a:t>Un crédit est une autorisation non pas une obligation. Les parlementaires vont pouvoir dans la Loi de règlement modifier le degré d’utilisation des crédits.</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80728"/>
            <a:ext cx="8229600" cy="864096"/>
          </a:xfrm>
        </p:spPr>
        <p:txBody>
          <a:bodyPr>
            <a:normAutofit fontScale="90000"/>
          </a:bodyPr>
          <a:lstStyle/>
          <a:p>
            <a:r>
              <a:rPr lang="fr-FR" sz="3600" dirty="0" smtClean="0">
                <a:solidFill>
                  <a:schemeClr val="accent3">
                    <a:lumMod val="75000"/>
                  </a:schemeClr>
                </a:solidFill>
                <a:latin typeface="Times New Roman" pitchFamily="18" charset="0"/>
                <a:cs typeface="Times New Roman" pitchFamily="18" charset="0"/>
              </a:rPr>
              <a:t>Il convient de distinguer entre:</a:t>
            </a:r>
            <a:r>
              <a:rPr lang="fr-FR" dirty="0" smtClean="0"/>
              <a:t/>
            </a:r>
            <a:br>
              <a:rPr lang="fr-FR" dirty="0" smtClean="0"/>
            </a:br>
            <a:endParaRPr lang="fr-FR" dirty="0"/>
          </a:p>
        </p:txBody>
      </p:sp>
      <p:sp>
        <p:nvSpPr>
          <p:cNvPr id="3" name="Espace réservé du contenu 2"/>
          <p:cNvSpPr>
            <a:spLocks noGrp="1"/>
          </p:cNvSpPr>
          <p:nvPr>
            <p:ph idx="1"/>
          </p:nvPr>
        </p:nvSpPr>
        <p:spPr>
          <a:xfrm>
            <a:off x="457200" y="1412776"/>
            <a:ext cx="8229600" cy="4911824"/>
          </a:xfrm>
        </p:spPr>
        <p:txBody>
          <a:bodyPr>
            <a:normAutofit/>
          </a:bodyPr>
          <a:lstStyle/>
          <a:p>
            <a:r>
              <a:rPr lang="fr-FR" dirty="0" smtClean="0"/>
              <a:t>Crédit de paiement</a:t>
            </a:r>
          </a:p>
          <a:p>
            <a:r>
              <a:rPr lang="fr-FR" dirty="0" smtClean="0"/>
              <a:t>Crédit d’engagement</a:t>
            </a:r>
          </a:p>
          <a:p>
            <a:endParaRPr lang="fr-FR" dirty="0" smtClean="0">
              <a:solidFill>
                <a:schemeClr val="accent3">
                  <a:lumMod val="75000"/>
                </a:schemeClr>
              </a:solidFill>
            </a:endParaRPr>
          </a:p>
          <a:p>
            <a:pPr algn="ctr">
              <a:buNone/>
            </a:pPr>
            <a:r>
              <a:rPr lang="fr-FR" b="1" dirty="0" smtClean="0">
                <a:solidFill>
                  <a:srgbClr val="FF0000"/>
                </a:solidFill>
              </a:rPr>
              <a:t>Article 18 de la LOF130-13</a:t>
            </a:r>
          </a:p>
          <a:p>
            <a:pPr algn="just"/>
            <a:r>
              <a:rPr lang="fr-FR" dirty="0" smtClean="0"/>
              <a:t>Les crédits relatifs aux dépenses d'investissement comprennent les crédits de paiement et les crédits d'engagement qui constituent la limite supérieure des dépenses que les ordonnateurs sont autorisés à engager pour l'exécution des investissements prévus. </a:t>
            </a:r>
            <a:endParaRPr lang="fr-FR" dirty="0" smtClean="0">
              <a:solidFill>
                <a:schemeClr val="accent3">
                  <a:lumMod val="75000"/>
                </a:schemeClr>
              </a:solidFill>
            </a:endParaRPr>
          </a:p>
          <a:p>
            <a:endParaRPr lang="fr-FR" dirty="0" smtClean="0">
              <a:solidFill>
                <a:schemeClr val="accent3">
                  <a:lumMod val="75000"/>
                </a:schemeClr>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dirty="0" smtClean="0">
                <a:solidFill>
                  <a:schemeClr val="accent3">
                    <a:lumMod val="75000"/>
                  </a:schemeClr>
                </a:solidFill>
              </a:rPr>
              <a:t>Il existe des exceptions à la règle de crédit</a:t>
            </a:r>
          </a:p>
          <a:p>
            <a:pPr>
              <a:buNone/>
            </a:pPr>
            <a:endParaRPr lang="fr-FR" dirty="0" smtClean="0">
              <a:solidFill>
                <a:schemeClr val="accent3">
                  <a:lumMod val="75000"/>
                </a:schemeClr>
              </a:solidFill>
            </a:endParaRPr>
          </a:p>
          <a:p>
            <a:r>
              <a:rPr lang="fr-FR" dirty="0" smtClean="0"/>
              <a:t>Les virements et les dépassements de crédit</a:t>
            </a:r>
          </a:p>
          <a:p>
            <a:r>
              <a:rPr lang="fr-FR" dirty="0" smtClean="0"/>
              <a:t>Les crédits globaux qui n’ont pas de destination précise et qui servent à financer des dépenses imprévues. Il s’agit d’une exception à la règle de spécialité.</a:t>
            </a:r>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normAutofit/>
          </a:bodyPr>
          <a:lstStyle/>
          <a:p>
            <a:r>
              <a:rPr lang="fr-FR" sz="2400" dirty="0" smtClean="0">
                <a:solidFill>
                  <a:srgbClr val="FF0000"/>
                </a:solidFill>
              </a:rPr>
              <a:t>III- les principes classiques de l’orthodoxie budgétaire et leur aménagement</a:t>
            </a:r>
          </a:p>
          <a:p>
            <a:pPr>
              <a:buNone/>
            </a:pPr>
            <a:r>
              <a:rPr lang="fr-FR" dirty="0" smtClean="0"/>
              <a:t>A- Le principe de l’annualité:</a:t>
            </a:r>
          </a:p>
          <a:p>
            <a:pPr>
              <a:buNone/>
            </a:pPr>
            <a:endParaRPr lang="fr-FR" dirty="0" smtClean="0"/>
          </a:p>
          <a:p>
            <a:pPr marL="514350" indent="-514350" algn="just">
              <a:buFont typeface="Wingdings" pitchFamily="2" charset="2"/>
              <a:buChar char="v"/>
            </a:pPr>
            <a:r>
              <a:rPr lang="fr-FR" dirty="0" smtClean="0"/>
              <a:t>	La LF est établi pour une année. Au Maroc l’année budgétaire coïncide avec l’année civile( 1</a:t>
            </a:r>
            <a:r>
              <a:rPr lang="fr-FR" baseline="30000" dirty="0" smtClean="0"/>
              <a:t>er</a:t>
            </a:r>
            <a:r>
              <a:rPr lang="fr-FR" dirty="0" smtClean="0"/>
              <a:t> janvier au 31 décembre).</a:t>
            </a:r>
          </a:p>
          <a:p>
            <a:pPr marL="514350" indent="-514350" algn="just">
              <a:buFont typeface="Wingdings" pitchFamily="2" charset="2"/>
              <a:buChar char="v"/>
            </a:pPr>
            <a:r>
              <a:rPr lang="fr-FR" dirty="0" smtClean="0"/>
              <a:t>	L’autorisation parlementaire n’est valable que pour une année. </a:t>
            </a:r>
          </a:p>
          <a:p>
            <a:pPr marL="514350" indent="-514350" algn="just">
              <a:buFont typeface="Wingdings" pitchFamily="2" charset="2"/>
              <a:buChar char="v"/>
            </a:pPr>
            <a:r>
              <a:rPr lang="fr-FR" dirty="0" smtClean="0"/>
              <a:t>Tous les Etats adoptent l’annualité comme cadre temporel pour l’exécution des opérations financières.</a:t>
            </a:r>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lstStyle/>
          <a:p>
            <a:r>
              <a:rPr lang="fr-FR" dirty="0" smtClean="0"/>
              <a:t>Certains Etats font concilier l’année budgétaire à l’année civile (1</a:t>
            </a:r>
            <a:r>
              <a:rPr lang="fr-FR" baseline="30000" dirty="0" smtClean="0"/>
              <a:t>er</a:t>
            </a:r>
            <a:r>
              <a:rPr lang="fr-FR" dirty="0" smtClean="0"/>
              <a:t> Janvier au 31 Décembre): Maroc, France, Tunisie.( entre 1996 et 2000: l’année budgétaire commençait le 1</a:t>
            </a:r>
            <a:r>
              <a:rPr lang="fr-FR" baseline="30000" dirty="0" smtClean="0"/>
              <a:t>er</a:t>
            </a:r>
            <a:r>
              <a:rPr lang="fr-FR" dirty="0" smtClean="0"/>
              <a:t> juillet au Maroc).</a:t>
            </a:r>
          </a:p>
          <a:p>
            <a:r>
              <a:rPr lang="fr-FR" dirty="0" smtClean="0"/>
              <a:t>Dans d’autres, l’année budgétaire commence le 1</a:t>
            </a:r>
            <a:r>
              <a:rPr lang="fr-FR" baseline="30000" dirty="0" smtClean="0"/>
              <a:t>er</a:t>
            </a:r>
            <a:r>
              <a:rPr lang="fr-FR" dirty="0" smtClean="0"/>
              <a:t> Juillet: Italie, Sénégal, Soudan, Egypte)</a:t>
            </a:r>
          </a:p>
          <a:p>
            <a:r>
              <a:rPr lang="fr-FR" dirty="0" smtClean="0"/>
              <a:t>Dans d’autres, elle commence le 1</a:t>
            </a:r>
            <a:r>
              <a:rPr lang="fr-FR" baseline="30000" dirty="0" smtClean="0"/>
              <a:t>er</a:t>
            </a:r>
            <a:r>
              <a:rPr lang="fr-FR" dirty="0" smtClean="0"/>
              <a:t> Avril: Australie, Grande-Bretagne.</a:t>
            </a:r>
          </a:p>
          <a:p>
            <a:r>
              <a:rPr lang="fr-FR" dirty="0" smtClean="0"/>
              <a:t>Aux Etats –unis: 1</a:t>
            </a:r>
            <a:r>
              <a:rPr lang="fr-FR" baseline="30000" dirty="0" smtClean="0"/>
              <a:t>er</a:t>
            </a:r>
            <a:r>
              <a:rPr lang="fr-FR" dirty="0" smtClean="0"/>
              <a:t> octobre.</a:t>
            </a:r>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buNone/>
            </a:pPr>
            <a:r>
              <a:rPr lang="fr-FR" dirty="0" smtClean="0"/>
              <a:t>Les objectifs du principe de l’annualité:</a:t>
            </a:r>
          </a:p>
          <a:p>
            <a:pPr algn="just">
              <a:buFont typeface="Wingdings" pitchFamily="2" charset="2"/>
              <a:buChar char="v"/>
            </a:pPr>
            <a:endParaRPr lang="fr-FR" dirty="0" smtClean="0"/>
          </a:p>
          <a:p>
            <a:pPr algn="just">
              <a:buFont typeface="Wingdings" pitchFamily="2" charset="2"/>
              <a:buChar char="v"/>
            </a:pPr>
            <a:r>
              <a:rPr lang="fr-FR" dirty="0" smtClean="0"/>
              <a:t>Maitrise de la gestion</a:t>
            </a:r>
          </a:p>
          <a:p>
            <a:pPr algn="just">
              <a:buNone/>
            </a:pPr>
            <a:endParaRPr lang="fr-FR" dirty="0" smtClean="0"/>
          </a:p>
          <a:p>
            <a:pPr algn="just">
              <a:buFont typeface="Wingdings" pitchFamily="2" charset="2"/>
              <a:buChar char="v"/>
            </a:pPr>
            <a:r>
              <a:rPr lang="fr-FR" dirty="0" smtClean="0"/>
              <a:t>Faciliter le contrôle par l’obtention de l’autorisation parlementaire annuelle</a:t>
            </a:r>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a:bodyPr>
          <a:lstStyle/>
          <a:p>
            <a:r>
              <a:rPr lang="fr-FR" sz="2800" dirty="0" smtClean="0">
                <a:latin typeface="+mn-lt"/>
              </a:rPr>
              <a:t>Les dérogations au principe de l’annualité</a:t>
            </a:r>
            <a:endParaRPr lang="fr-FR" sz="2800" dirty="0">
              <a:latin typeface="+mn-lt"/>
            </a:endParaRPr>
          </a:p>
        </p:txBody>
      </p:sp>
      <p:sp>
        <p:nvSpPr>
          <p:cNvPr id="3" name="Espace réservé du contenu 2"/>
          <p:cNvSpPr>
            <a:spLocks noGrp="1"/>
          </p:cNvSpPr>
          <p:nvPr>
            <p:ph idx="1"/>
          </p:nvPr>
        </p:nvSpPr>
        <p:spPr>
          <a:xfrm>
            <a:off x="457200" y="1556792"/>
            <a:ext cx="8229600" cy="4767808"/>
          </a:xfrm>
        </p:spPr>
        <p:txBody>
          <a:bodyPr>
            <a:normAutofit/>
          </a:bodyPr>
          <a:lstStyle/>
          <a:p>
            <a:pPr algn="just">
              <a:buNone/>
            </a:pPr>
            <a:r>
              <a:rPr lang="fr-FR" dirty="0" smtClean="0"/>
              <a:t>	- Les crédits d’engagement </a:t>
            </a:r>
          </a:p>
          <a:p>
            <a:pPr algn="just">
              <a:buNone/>
            </a:pPr>
            <a:r>
              <a:rPr lang="fr-FR" dirty="0" smtClean="0"/>
              <a:t>	- Lorsque la LF est votée avec retard, le gouvernement ouvre par décret les crédits nécessaires au fonctionnement des services public.</a:t>
            </a:r>
          </a:p>
          <a:p>
            <a:pPr algn="just">
              <a:buNone/>
            </a:pPr>
            <a:r>
              <a:rPr lang="fr-FR" dirty="0" smtClean="0"/>
              <a:t>	- LF rectificative</a:t>
            </a:r>
          </a:p>
          <a:p>
            <a:pPr algn="just">
              <a:buNone/>
            </a:pPr>
            <a:r>
              <a:rPr lang="fr-FR" dirty="0" smtClean="0"/>
              <a:t>	- Les reports de crédits( solde de chaque CST, l’excédent de recettes au niveau des SEGMA, les fonds de concours)</a:t>
            </a:r>
          </a:p>
          <a:p>
            <a:pPr algn="just"/>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a:bodyPr>
          <a:lstStyle/>
          <a:p>
            <a:r>
              <a:rPr lang="fr-FR" sz="2800" dirty="0" smtClean="0">
                <a:solidFill>
                  <a:schemeClr val="tx1"/>
                </a:solidFill>
                <a:latin typeface="+mn-lt"/>
              </a:rPr>
              <a:t>B- Le principe de l’unité</a:t>
            </a:r>
            <a:endParaRPr lang="fr-FR" sz="2800" dirty="0">
              <a:solidFill>
                <a:schemeClr val="tx1"/>
              </a:solidFill>
              <a:latin typeface="+mn-lt"/>
            </a:endParaRPr>
          </a:p>
        </p:txBody>
      </p:sp>
      <p:sp>
        <p:nvSpPr>
          <p:cNvPr id="3" name="Espace réservé du contenu 2"/>
          <p:cNvSpPr>
            <a:spLocks noGrp="1"/>
          </p:cNvSpPr>
          <p:nvPr>
            <p:ph idx="1"/>
          </p:nvPr>
        </p:nvSpPr>
        <p:spPr>
          <a:xfrm>
            <a:off x="457200" y="1484784"/>
            <a:ext cx="8229600" cy="4839816"/>
          </a:xfrm>
        </p:spPr>
        <p:txBody>
          <a:bodyPr/>
          <a:lstStyle/>
          <a:p>
            <a:pPr algn="ctr">
              <a:buNone/>
            </a:pPr>
            <a:r>
              <a:rPr lang="fr-FR" b="1" dirty="0" smtClean="0">
                <a:solidFill>
                  <a:srgbClr val="FF0000"/>
                </a:solidFill>
              </a:rPr>
              <a:t>L’ensemble des recettes et des dépenses sont regroupées dans un document unique:</a:t>
            </a:r>
          </a:p>
          <a:p>
            <a:pPr>
              <a:buNone/>
            </a:pPr>
            <a:endParaRPr lang="fr-FR" dirty="0" smtClean="0"/>
          </a:p>
          <a:p>
            <a:pPr marL="514350" indent="-514350">
              <a:buFont typeface="+mj-lt"/>
              <a:buAutoNum type="arabicPeriod"/>
            </a:pPr>
            <a:r>
              <a:rPr lang="fr-FR" dirty="0" smtClean="0"/>
              <a:t>Sur le plan technique: Avoir une vision claire des finances de l’Etat</a:t>
            </a:r>
          </a:p>
          <a:p>
            <a:pPr marL="514350" indent="-514350">
              <a:buNone/>
            </a:pPr>
            <a:endParaRPr lang="fr-FR" dirty="0" smtClean="0"/>
          </a:p>
          <a:p>
            <a:pPr marL="514350" indent="-514350">
              <a:buFont typeface="+mj-lt"/>
              <a:buAutoNum type="arabicPeriod"/>
            </a:pPr>
            <a:r>
              <a:rPr lang="fr-FR" dirty="0" smtClean="0"/>
              <a:t>Sur le plan politique: Faciliter le contrôle parlementaire</a:t>
            </a:r>
          </a:p>
          <a:p>
            <a:pPr marL="514350" indent="-514350">
              <a:buFont typeface="+mj-lt"/>
              <a:buAutoNum type="arabicPeriod"/>
            </a:pPr>
            <a:endParaRPr lang="fr-FR" dirty="0" smtClean="0"/>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sz="4000" b="1" dirty="0" smtClean="0">
                <a:latin typeface="Times New Roman" pitchFamily="18" charset="0"/>
                <a:cs typeface="Times New Roman" pitchFamily="18" charset="0"/>
              </a:rPr>
              <a:t>Chapitre III: Les principes fondamentaux des finances publiques</a:t>
            </a:r>
            <a:endParaRPr lang="fr-FR" sz="4000" b="1"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pPr>
              <a:buNone/>
            </a:pPr>
            <a:r>
              <a:rPr lang="fr-FR" b="1" i="1" u="sng" dirty="0" smtClean="0">
                <a:solidFill>
                  <a:srgbClr val="FF0000"/>
                </a:solidFill>
              </a:rPr>
              <a:t>I- La notion de budget</a:t>
            </a:r>
          </a:p>
          <a:p>
            <a:r>
              <a:rPr lang="fr-FR" dirty="0" smtClean="0"/>
              <a:t>Définition classique: Un acte de prévision et d’autorisation à partir de la prévision</a:t>
            </a:r>
          </a:p>
          <a:p>
            <a:endParaRPr lang="fr-FR" dirty="0" smtClean="0"/>
          </a:p>
          <a:p>
            <a:pPr>
              <a:buNone/>
            </a:pPr>
            <a:endParaRPr lang="fr-FR" dirty="0" smtClean="0"/>
          </a:p>
          <a:p>
            <a:r>
              <a:rPr lang="fr-FR" dirty="0" smtClean="0"/>
              <a:t>Dans la conception classique: </a:t>
            </a:r>
            <a:r>
              <a:rPr lang="fr-FR" b="1" dirty="0" smtClean="0"/>
              <a:t>Budget</a:t>
            </a:r>
            <a:r>
              <a:rPr lang="fr-FR" dirty="0" smtClean="0"/>
              <a:t>        </a:t>
            </a:r>
            <a:r>
              <a:rPr lang="fr-FR" b="1" dirty="0" smtClean="0"/>
              <a:t>Loi de finances</a:t>
            </a:r>
          </a:p>
          <a:p>
            <a:endParaRPr lang="fr-FR" dirty="0"/>
          </a:p>
        </p:txBody>
      </p:sp>
      <p:sp>
        <p:nvSpPr>
          <p:cNvPr id="4" name="Flèche vers le bas 3"/>
          <p:cNvSpPr/>
          <p:nvPr/>
        </p:nvSpPr>
        <p:spPr>
          <a:xfrm>
            <a:off x="3851920" y="3573016"/>
            <a:ext cx="576064" cy="648072"/>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FF0000"/>
              </a:solidFill>
            </a:endParaRPr>
          </a:p>
        </p:txBody>
      </p:sp>
      <p:sp>
        <p:nvSpPr>
          <p:cNvPr id="5" name="Égal 4"/>
          <p:cNvSpPr/>
          <p:nvPr/>
        </p:nvSpPr>
        <p:spPr>
          <a:xfrm>
            <a:off x="6156176" y="4293096"/>
            <a:ext cx="576064" cy="432048"/>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492664"/>
          </a:xfrm>
        </p:spPr>
        <p:txBody>
          <a:bodyPr>
            <a:normAutofit fontScale="90000"/>
          </a:bodyPr>
          <a:lstStyle/>
          <a:p>
            <a:r>
              <a:rPr lang="fr-FR" sz="3200" dirty="0" smtClean="0">
                <a:latin typeface="+mn-lt"/>
              </a:rPr>
              <a:t>Les dérogations au principe de l’unité</a:t>
            </a:r>
            <a:endParaRPr lang="fr-FR" sz="3200" dirty="0">
              <a:latin typeface="+mn-lt"/>
            </a:endParaRPr>
          </a:p>
        </p:txBody>
      </p:sp>
      <p:sp>
        <p:nvSpPr>
          <p:cNvPr id="3" name="Espace réservé du contenu 2"/>
          <p:cNvSpPr>
            <a:spLocks noGrp="1"/>
          </p:cNvSpPr>
          <p:nvPr>
            <p:ph idx="1"/>
          </p:nvPr>
        </p:nvSpPr>
        <p:spPr>
          <a:xfrm>
            <a:off x="457200" y="1412776"/>
            <a:ext cx="8229600" cy="4911824"/>
          </a:xfrm>
        </p:spPr>
        <p:txBody>
          <a:bodyPr>
            <a:normAutofit/>
          </a:bodyPr>
          <a:lstStyle/>
          <a:p>
            <a:pPr algn="ctr"/>
            <a:r>
              <a:rPr lang="fr-FR" dirty="0" smtClean="0">
                <a:solidFill>
                  <a:srgbClr val="FF0000"/>
                </a:solidFill>
              </a:rPr>
              <a:t>La débudgétisation</a:t>
            </a:r>
          </a:p>
          <a:p>
            <a:pPr algn="ctr"/>
            <a:endParaRPr lang="fr-FR" dirty="0" smtClean="0">
              <a:solidFill>
                <a:srgbClr val="FF0000"/>
              </a:solidFill>
            </a:endParaRPr>
          </a:p>
          <a:p>
            <a:r>
              <a:rPr lang="fr-FR" dirty="0" smtClean="0"/>
              <a:t>Cette technique consiste à alléger le budget général de l’Etat en reportant certaines des dépenses, qu’il supportait jusque là, vers les SEGMA et les comptes spéciaux du trésor.</a:t>
            </a:r>
          </a:p>
          <a:p>
            <a:endParaRPr lang="fr-FR" dirty="0" smtClean="0"/>
          </a:p>
          <a:p>
            <a:r>
              <a:rPr lang="fr-FR" dirty="0" smtClean="0"/>
              <a:t>Possibilité de contrôle car les dépenses restent dans les comptes publics</a:t>
            </a:r>
          </a:p>
        </p:txBody>
      </p:sp>
      <p:sp>
        <p:nvSpPr>
          <p:cNvPr id="4" name="Flèche vers le bas 3"/>
          <p:cNvSpPr/>
          <p:nvPr/>
        </p:nvSpPr>
        <p:spPr>
          <a:xfrm>
            <a:off x="4355976" y="1988840"/>
            <a:ext cx="432048" cy="432048"/>
          </a:xfrm>
          <a:prstGeom prst="down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vers le bas 4"/>
          <p:cNvSpPr/>
          <p:nvPr/>
        </p:nvSpPr>
        <p:spPr>
          <a:xfrm>
            <a:off x="4283968" y="4149080"/>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692696"/>
            <a:ext cx="8229600" cy="5631904"/>
          </a:xfrm>
        </p:spPr>
        <p:txBody>
          <a:bodyPr>
            <a:normAutofit lnSpcReduction="10000"/>
          </a:bodyPr>
          <a:lstStyle/>
          <a:p>
            <a:pPr>
              <a:buNone/>
            </a:pPr>
            <a:r>
              <a:rPr lang="fr-FR" b="1" dirty="0" smtClean="0">
                <a:solidFill>
                  <a:srgbClr val="FF0000"/>
                </a:solidFill>
              </a:rPr>
              <a:t>Article 21 de la LOF130-13</a:t>
            </a:r>
          </a:p>
          <a:p>
            <a:pPr algn="just"/>
            <a:r>
              <a:rPr lang="fr-FR" dirty="0" smtClean="0"/>
              <a:t>Constituent des services de l'Etat gérés de manière autonome, les services de l'Etat, non dotés de la personnalité morale, dont certaines dépenses, non imputées sur les crédits du budget général, sont couvertes par des ressources propres. </a:t>
            </a:r>
          </a:p>
          <a:p>
            <a:pPr algn="just"/>
            <a:r>
              <a:rPr lang="fr-FR" dirty="0" smtClean="0"/>
              <a:t>L'activité de ces services doit tendre essentiellement à produire des biens ou à rendre des services donnant lieu à rémunération. </a:t>
            </a:r>
          </a:p>
          <a:p>
            <a:pPr algn="just"/>
            <a:r>
              <a:rPr lang="fr-FR" dirty="0" smtClean="0"/>
              <a:t>Les services de l'Etat gérés de manière autonome sont créés par la loi de finances. Cette loi prévoit les recettes de ces services et fixe le montant maximum des dépenses qui peuvent être imputées sur les budgets desdits services. </a:t>
            </a:r>
          </a:p>
          <a:p>
            <a:pPr algn="just"/>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836712"/>
            <a:ext cx="8229600" cy="5487888"/>
          </a:xfrm>
        </p:spPr>
        <p:txBody>
          <a:bodyPr>
            <a:normAutofit/>
          </a:bodyPr>
          <a:lstStyle/>
          <a:p>
            <a:endParaRPr lang="fr-FR" dirty="0" smtClean="0"/>
          </a:p>
          <a:p>
            <a:pPr algn="just"/>
            <a:r>
              <a:rPr lang="fr-FR" dirty="0" smtClean="0"/>
              <a:t>Les SEGMA sont un instrument de mise en œuvre des politiques publiques notamment dans les domaines  tels la santé avec 89 services, L’enseignement, formation professionnelle et formation des cadres avec 58 services, le transport, l’eau et autres infrastructures économiques avec 15 services…</a:t>
            </a:r>
          </a:p>
          <a:p>
            <a:pPr algn="just"/>
            <a:r>
              <a:rPr lang="fr-FR" dirty="0" smtClean="0"/>
              <a:t>En 2016, on compte 204 services pour prendre en compte le nouveau découpage régional ( 12régions au lieu de 16).</a:t>
            </a:r>
          </a:p>
          <a:p>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420656"/>
          </a:xfrm>
        </p:spPr>
        <p:txBody>
          <a:bodyPr>
            <a:normAutofit fontScale="90000"/>
          </a:bodyPr>
          <a:lstStyle/>
          <a:p>
            <a:r>
              <a:rPr lang="fr-FR" sz="2800" dirty="0" smtClean="0">
                <a:latin typeface="+mn-lt"/>
              </a:rPr>
              <a:t>Les SEGMA</a:t>
            </a:r>
            <a:endParaRPr lang="fr-FR" sz="2800" dirty="0">
              <a:latin typeface="+mn-lt"/>
            </a:endParaRPr>
          </a:p>
        </p:txBody>
      </p:sp>
      <p:sp>
        <p:nvSpPr>
          <p:cNvPr id="3" name="Espace réservé du contenu 2"/>
          <p:cNvSpPr>
            <a:spLocks noGrp="1"/>
          </p:cNvSpPr>
          <p:nvPr>
            <p:ph idx="1"/>
          </p:nvPr>
        </p:nvSpPr>
        <p:spPr>
          <a:xfrm>
            <a:off x="457200" y="1340768"/>
            <a:ext cx="8229600" cy="4983832"/>
          </a:xfrm>
        </p:spPr>
        <p:txBody>
          <a:bodyPr>
            <a:normAutofit fontScale="92500" lnSpcReduction="20000"/>
          </a:bodyPr>
          <a:lstStyle/>
          <a:p>
            <a:pPr algn="just"/>
            <a:r>
              <a:rPr lang="fr-FR" dirty="0" smtClean="0"/>
              <a:t> les recettes et dépenses des SEGMA sont prévues par la LF et sont exécutées et contrôlées dans les mêmes conditions que celles appliquées aux autres opérations budgétaires de l’Etat.</a:t>
            </a:r>
          </a:p>
          <a:p>
            <a:pPr algn="just"/>
            <a:r>
              <a:rPr lang="fr-FR" dirty="0" smtClean="0"/>
              <a:t>Il y a plus d’autonomie et de souplesse dans leur gestion: report automatique de l’excédent de recettes dégagé au titre de l’exercice antérieur et de la possibilité de relèvement du plafond des charges chaque fois que les recettes propres dépassent les prévisions initiales contenues dans la LF.</a:t>
            </a:r>
          </a:p>
          <a:p>
            <a:pPr algn="just"/>
            <a:r>
              <a:rPr lang="fr-FR" dirty="0" smtClean="0"/>
              <a:t>Les ministres restent ordonnateurs des recettes et des dépenses des SEGMA qui leur sont rattachés.</a:t>
            </a:r>
          </a:p>
          <a:p>
            <a:pPr algn="just"/>
            <a:r>
              <a:rPr lang="fr-FR" dirty="0" smtClean="0"/>
              <a:t>Le budget de chaque SEGMA comprend des </a:t>
            </a:r>
            <a:r>
              <a:rPr lang="fr-FR" sz="2800" dirty="0" smtClean="0"/>
              <a:t>recettes et dépenses d’exploitation et des recettes et dépenses d’investissement</a:t>
            </a:r>
          </a:p>
          <a:p>
            <a:pPr>
              <a:buNone/>
            </a:pPr>
            <a:endParaRPr lang="fr-FR"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a:bodyPr>
          <a:lstStyle/>
          <a:p>
            <a:pPr algn="just"/>
            <a:r>
              <a:rPr lang="fr-FR" dirty="0" smtClean="0"/>
              <a:t>La création d'un service de l'Etat géré de manière autonome est conditionnée par la justification de l'existence de </a:t>
            </a:r>
            <a:r>
              <a:rPr lang="fr-FR" b="1" dirty="0" smtClean="0"/>
              <a:t>ressources propres </a:t>
            </a:r>
            <a:r>
              <a:rPr lang="fr-FR" dirty="0" smtClean="0"/>
              <a:t>provenant de la rémunération de biens ou de services rendus. </a:t>
            </a:r>
          </a:p>
          <a:p>
            <a:pPr algn="just"/>
            <a:r>
              <a:rPr lang="fr-FR" dirty="0" smtClean="0"/>
              <a:t>Les </a:t>
            </a:r>
            <a:r>
              <a:rPr lang="fr-FR" b="1" dirty="0" smtClean="0"/>
              <a:t>ressources propres </a:t>
            </a:r>
            <a:r>
              <a:rPr lang="fr-FR" dirty="0" smtClean="0"/>
              <a:t>doivent représenter, à compter de la 3</a:t>
            </a:r>
            <a:r>
              <a:rPr lang="fr-FR" baseline="30000" dirty="0" smtClean="0"/>
              <a:t>cmc </a:t>
            </a:r>
            <a:r>
              <a:rPr lang="fr-FR" dirty="0" smtClean="0"/>
              <a:t>année budgétaire suivant la création desdits services, au moins trente pour cent (30%) de l'ensemble de leurs ressources autorisées au titre de la loi de finances de ladite année, et ce pour les services de l'Etat gérés de manière autonome créés à partir du 1er janvier 2016. Les services de l'Etat gérés de manière autonome qui ne répondent pas à cette condition sont supprimés par la loi de finances suivante. </a:t>
            </a:r>
          </a:p>
          <a:p>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836712"/>
            <a:ext cx="8229600" cy="5487888"/>
          </a:xfrm>
        </p:spPr>
        <p:txBody>
          <a:bodyPr/>
          <a:lstStyle/>
          <a:p>
            <a:endParaRPr lang="fr-FR" dirty="0" smtClean="0"/>
          </a:p>
          <a:p>
            <a:pPr algn="just"/>
            <a:r>
              <a:rPr lang="fr-FR" dirty="0" smtClean="0"/>
              <a:t>Des versements peuvent être effectués, en cours d'année, au profit du budget général, à partir du budget d'un service de l'Etat géré de manière autonome. Dans ce cas, des crédits d'égal montant peuvent être ouverts en addition aux crédits accordés par la loi de finances selon les modalités fixées par voie réglementaire. </a:t>
            </a:r>
          </a:p>
          <a:p>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67544" y="908720"/>
            <a:ext cx="8229600" cy="5415880"/>
          </a:xfrm>
        </p:spPr>
        <p:txBody>
          <a:bodyPr>
            <a:normAutofit fontScale="92500" lnSpcReduction="10000"/>
          </a:bodyPr>
          <a:lstStyle/>
          <a:p>
            <a:pPr algn="just">
              <a:buNone/>
            </a:pPr>
            <a:r>
              <a:rPr lang="fr-FR" dirty="0" smtClean="0">
                <a:solidFill>
                  <a:srgbClr val="FF0000"/>
                </a:solidFill>
              </a:rPr>
              <a:t>Le budget de chaque SEGMA comprend des </a:t>
            </a:r>
            <a:r>
              <a:rPr lang="fr-FR" sz="2400" dirty="0" smtClean="0">
                <a:solidFill>
                  <a:srgbClr val="FF0000"/>
                </a:solidFill>
              </a:rPr>
              <a:t>recettes et dépenses d’exploitation et des recettes et dépenses d’investissement</a:t>
            </a:r>
            <a:endParaRPr lang="fr-FR" dirty="0" smtClean="0">
              <a:solidFill>
                <a:srgbClr val="FF0000"/>
              </a:solidFill>
            </a:endParaRPr>
          </a:p>
          <a:p>
            <a:pPr algn="just"/>
            <a:r>
              <a:rPr lang="fr-FR" dirty="0" smtClean="0"/>
              <a:t>L'insuffisance des recettes d'exploitation est compensée par le versement d'une subvention d'équilibre prévue au titre 1du budget général. </a:t>
            </a:r>
          </a:p>
          <a:p>
            <a:pPr algn="just"/>
            <a:r>
              <a:rPr lang="fr-FR" dirty="0" smtClean="0"/>
              <a:t>L'excédent éventuel des recettes d'exploitation sur les dépenses est affecté au financement des dépenses d'investissement, le cas échéant. </a:t>
            </a:r>
          </a:p>
          <a:p>
            <a:pPr algn="just"/>
            <a:r>
              <a:rPr lang="fr-FR" dirty="0" smtClean="0"/>
              <a:t>I 'insuffisance des recettes propres affectées aux dépenses d'investissement est compensée par une subvention d'équilibre prévue au titre II du budget général. </a:t>
            </a:r>
          </a:p>
          <a:p>
            <a:pPr algn="just"/>
            <a:r>
              <a:rPr lang="fr-FR" dirty="0" smtClean="0"/>
              <a:t>Les services de l'Etat gérés de manière autonome peuvent être dotés de crédits d'engagement correspondant à leurs programmes d'investissement pluriannuels. </a:t>
            </a:r>
          </a:p>
          <a:p>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a:bodyPr>
          <a:lstStyle/>
          <a:p>
            <a:r>
              <a:rPr lang="fr-FR" sz="3200" dirty="0" smtClean="0">
                <a:latin typeface="+mn-lt"/>
              </a:rPr>
              <a:t>Exemples de SEGMA</a:t>
            </a:r>
            <a:endParaRPr lang="fr-FR" sz="3200" dirty="0">
              <a:latin typeface="+mn-lt"/>
            </a:endParaRPr>
          </a:p>
        </p:txBody>
      </p:sp>
      <p:sp>
        <p:nvSpPr>
          <p:cNvPr id="3" name="Espace réservé du contenu 2"/>
          <p:cNvSpPr>
            <a:spLocks noGrp="1"/>
          </p:cNvSpPr>
          <p:nvPr>
            <p:ph idx="1"/>
          </p:nvPr>
        </p:nvSpPr>
        <p:spPr>
          <a:xfrm>
            <a:off x="457200" y="1340768"/>
            <a:ext cx="8229600" cy="4983832"/>
          </a:xfrm>
        </p:spPr>
        <p:txBody>
          <a:bodyPr>
            <a:normAutofit/>
          </a:bodyPr>
          <a:lstStyle/>
          <a:p>
            <a:r>
              <a:rPr lang="fr-FR" dirty="0" smtClean="0"/>
              <a:t>Complexes sportifs Prince Moulay </a:t>
            </a:r>
            <a:r>
              <a:rPr lang="fr-FR" dirty="0" err="1" smtClean="0"/>
              <a:t>Abdellah</a:t>
            </a:r>
            <a:r>
              <a:rPr lang="fr-FR" dirty="0" smtClean="0"/>
              <a:t> et Mohammed V de Casablanca</a:t>
            </a:r>
          </a:p>
          <a:p>
            <a:pPr>
              <a:buNone/>
            </a:pPr>
            <a:endParaRPr lang="fr-FR" dirty="0" smtClean="0"/>
          </a:p>
          <a:p>
            <a:r>
              <a:rPr lang="fr-FR" dirty="0" smtClean="0"/>
              <a:t>Le Centre National de Documentation</a:t>
            </a:r>
          </a:p>
          <a:p>
            <a:pPr>
              <a:buNone/>
            </a:pPr>
            <a:endParaRPr lang="fr-FR" dirty="0" smtClean="0"/>
          </a:p>
          <a:p>
            <a:r>
              <a:rPr lang="fr-FR" dirty="0" smtClean="0"/>
              <a:t>Parc Zoologique National</a:t>
            </a:r>
          </a:p>
          <a:p>
            <a:pPr>
              <a:buNone/>
            </a:pPr>
            <a:endParaRPr lang="fr-FR" dirty="0" smtClean="0"/>
          </a:p>
          <a:p>
            <a:r>
              <a:rPr lang="fr-FR" dirty="0" smtClean="0"/>
              <a:t>La Direction de la Météorologie Nationale relevant du Secrétariat chargé de l’Eau</a:t>
            </a:r>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lnSpcReduction="10000"/>
          </a:bodyPr>
          <a:lstStyle/>
          <a:p>
            <a:pPr algn="just">
              <a:buNone/>
            </a:pPr>
            <a:r>
              <a:rPr lang="fr-FR" dirty="0" smtClean="0"/>
              <a:t>Selon l’art 25: Les comptes spéciaux du Trésor ont pour objet : </a:t>
            </a:r>
          </a:p>
          <a:p>
            <a:pPr algn="just"/>
            <a:r>
              <a:rPr lang="fr-FR" dirty="0" smtClean="0"/>
              <a:t>-soit de décrire des opérations qui, en raison de leur spécialisation ou d'un lien de cause à effet réciproque entre la recette et la dépense, ne peuvent être commodément incluses dans le cadre du budget général ; </a:t>
            </a:r>
          </a:p>
          <a:p>
            <a:pPr algn="just"/>
            <a:r>
              <a:rPr lang="fr-FR" dirty="0" smtClean="0"/>
              <a:t>-soit de décrire des opérations en conservant leur spécificité et en assurant leur continuité d'une année budgétaire sur l'autre; </a:t>
            </a:r>
          </a:p>
          <a:p>
            <a:pPr algn="just"/>
            <a:r>
              <a:rPr lang="fr-FR" dirty="0" smtClean="0"/>
              <a:t>-soit de garder trace, sans distinction d'année budgétaire, d'opérations qui se poursuivent pendant plus d'une année. </a:t>
            </a:r>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a:bodyPr>
          <a:lstStyle/>
          <a:p>
            <a:r>
              <a:rPr lang="fr-FR" dirty="0" smtClean="0"/>
              <a:t>Comptes hors budget général </a:t>
            </a:r>
          </a:p>
          <a:p>
            <a:r>
              <a:rPr lang="fr-FR" dirty="0" smtClean="0"/>
              <a:t>Retracent des opérations de dépenses n’ayant pas un caractère définitif: sortie de fonds qui seront restitués</a:t>
            </a:r>
          </a:p>
          <a:p>
            <a:endParaRPr lang="fr-FR" dirty="0" smtClean="0"/>
          </a:p>
          <a:p>
            <a:pPr algn="ctr">
              <a:buNone/>
            </a:pPr>
            <a:r>
              <a:rPr lang="fr-FR" dirty="0" smtClean="0"/>
              <a:t>Les prêts et les avances remboursables</a:t>
            </a:r>
          </a:p>
          <a:p>
            <a:pPr algn="ctr">
              <a:buNone/>
            </a:pPr>
            <a:endParaRPr lang="fr-FR" dirty="0" smtClean="0"/>
          </a:p>
          <a:p>
            <a:pPr algn="just">
              <a:buNone/>
            </a:pPr>
            <a:r>
              <a:rPr lang="fr-FR" dirty="0" smtClean="0">
                <a:solidFill>
                  <a:srgbClr val="FF0000"/>
                </a:solidFill>
              </a:rPr>
              <a:t>   Il ne s’agit pas d’une véritable dérogation à la règle de l’unité dans la mesure où leur solde figure dans le budget de l’Etat</a:t>
            </a:r>
          </a:p>
          <a:p>
            <a:endParaRPr lang="fr-FR" dirty="0"/>
          </a:p>
        </p:txBody>
      </p:sp>
      <p:sp>
        <p:nvSpPr>
          <p:cNvPr id="4" name="Flèche vers le bas 3"/>
          <p:cNvSpPr/>
          <p:nvPr/>
        </p:nvSpPr>
        <p:spPr>
          <a:xfrm>
            <a:off x="3923928" y="2276872"/>
            <a:ext cx="864096"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200" b="1" dirty="0" smtClean="0">
                <a:solidFill>
                  <a:schemeClr val="accent1">
                    <a:lumMod val="60000"/>
                    <a:lumOff val="40000"/>
                  </a:schemeClr>
                </a:solidFill>
                <a:latin typeface="+mn-lt"/>
              </a:rPr>
              <a:t>Avec le passage à l’Etat interventionniste, cette définition est devenue insuffisante, ainsi:</a:t>
            </a:r>
            <a:endParaRPr lang="fr-FR" sz="3200" b="1" dirty="0">
              <a:solidFill>
                <a:schemeClr val="accent1">
                  <a:lumMod val="60000"/>
                  <a:lumOff val="40000"/>
                </a:schemeClr>
              </a:solidFill>
              <a:latin typeface="+mn-lt"/>
            </a:endParaRPr>
          </a:p>
        </p:txBody>
      </p:sp>
      <p:sp>
        <p:nvSpPr>
          <p:cNvPr id="3" name="Espace réservé du contenu 2"/>
          <p:cNvSpPr>
            <a:spLocks noGrp="1"/>
          </p:cNvSpPr>
          <p:nvPr>
            <p:ph idx="1"/>
          </p:nvPr>
        </p:nvSpPr>
        <p:spPr>
          <a:xfrm>
            <a:off x="457200" y="1772816"/>
            <a:ext cx="8229600" cy="4551784"/>
          </a:xfrm>
        </p:spPr>
        <p:txBody>
          <a:bodyPr/>
          <a:lstStyle/>
          <a:p>
            <a:endParaRPr lang="fr-FR" dirty="0" smtClean="0"/>
          </a:p>
          <a:p>
            <a:r>
              <a:rPr lang="fr-FR" dirty="0" smtClean="0"/>
              <a:t>Le budget est également un moyen d’intervention dans la vie économique et sociale.</a:t>
            </a:r>
          </a:p>
          <a:p>
            <a:endParaRPr lang="fr-FR" dirty="0" smtClean="0"/>
          </a:p>
          <a:p>
            <a:r>
              <a:rPr lang="fr-FR" dirty="0" smtClean="0"/>
              <a:t>Aujourd’hui, il y a une diversification des documents de manière à faciliter, à clarifier la discussion et le contrôle parlementaire.</a:t>
            </a:r>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836712"/>
            <a:ext cx="8229600" cy="5487888"/>
          </a:xfrm>
        </p:spPr>
        <p:txBody>
          <a:bodyPr/>
          <a:lstStyle/>
          <a:p>
            <a:endParaRPr lang="fr-FR" dirty="0" smtClean="0"/>
          </a:p>
          <a:p>
            <a:pPr algn="just"/>
            <a:r>
              <a:rPr lang="fr-FR" dirty="0" smtClean="0"/>
              <a:t>En cas d'urgence et de nécessité impérieuse et imprévue, des comptes spéciaux du Trésor peuvent être créés, en cours d'année budgétaire, par décrets, conformément à l'article 70 de la Constitution.  Ces nouveaux CST ainsi crées doivent être soumis au parlement pour ratification dans la plus prochaine loi de finances.</a:t>
            </a:r>
          </a:p>
          <a:p>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32656"/>
            <a:ext cx="8229600" cy="504056"/>
          </a:xfrm>
        </p:spPr>
        <p:txBody>
          <a:bodyPr>
            <a:normAutofit/>
          </a:bodyPr>
          <a:lstStyle/>
          <a:p>
            <a:r>
              <a:rPr lang="fr-FR" sz="2400" dirty="0" smtClean="0">
                <a:latin typeface="+mn-lt"/>
              </a:rPr>
              <a:t>	</a:t>
            </a:r>
            <a:endParaRPr lang="fr-FR" sz="2400" dirty="0">
              <a:latin typeface="+mn-lt"/>
            </a:endParaRPr>
          </a:p>
        </p:txBody>
      </p:sp>
      <p:sp>
        <p:nvSpPr>
          <p:cNvPr id="3" name="Espace réservé du contenu 2"/>
          <p:cNvSpPr>
            <a:spLocks noGrp="1"/>
          </p:cNvSpPr>
          <p:nvPr>
            <p:ph idx="1"/>
          </p:nvPr>
        </p:nvSpPr>
        <p:spPr>
          <a:xfrm>
            <a:off x="457200" y="980728"/>
            <a:ext cx="8229600" cy="5343872"/>
          </a:xfrm>
        </p:spPr>
        <p:txBody>
          <a:bodyPr>
            <a:normAutofit fontScale="92500" lnSpcReduction="20000"/>
          </a:bodyPr>
          <a:lstStyle/>
          <a:p>
            <a:r>
              <a:rPr lang="fr-FR" dirty="0" smtClean="0"/>
              <a:t>Les CST sont au nombre de six:</a:t>
            </a:r>
          </a:p>
          <a:p>
            <a:pPr marL="514350" indent="-514350">
              <a:buFont typeface="+mj-lt"/>
              <a:buAutoNum type="arabicPeriod"/>
            </a:pPr>
            <a:r>
              <a:rPr lang="fr-FR" dirty="0" smtClean="0"/>
              <a:t>Les comptes d’affectation spéciale. Ex : fonds d’appui à la cohésion sociale en 2012</a:t>
            </a:r>
          </a:p>
          <a:p>
            <a:pPr marL="514350" indent="-514350">
              <a:buFont typeface="+mj-lt"/>
              <a:buAutoNum type="arabicPeriod"/>
            </a:pPr>
            <a:r>
              <a:rPr lang="fr-FR" dirty="0" smtClean="0"/>
              <a:t>Comptes d’adhésion aux organismes internationaux.: versements et remboursements au titre de la participation du Maroc au organismes internationaux</a:t>
            </a:r>
          </a:p>
          <a:p>
            <a:pPr marL="514350" indent="-514350">
              <a:buFont typeface="+mj-lt"/>
              <a:buAutoNum type="arabicPeriod"/>
            </a:pPr>
            <a:r>
              <a:rPr lang="fr-FR" dirty="0" smtClean="0"/>
              <a:t>Les comptes d’opérations monétaires: différences de change relatives à l’achat et la vente de devises par l’Etat.</a:t>
            </a:r>
          </a:p>
          <a:p>
            <a:pPr marL="514350" indent="-514350">
              <a:buFont typeface="+mj-lt"/>
              <a:buAutoNum type="arabicPeriod"/>
            </a:pPr>
            <a:r>
              <a:rPr lang="fr-FR" dirty="0" smtClean="0"/>
              <a:t>Les comptes d’avances sur les ressources du trésor et dont la durée est inférieure ou égale à 2ans</a:t>
            </a:r>
          </a:p>
          <a:p>
            <a:pPr marL="514350" indent="-514350">
              <a:buFont typeface="+mj-lt"/>
              <a:buAutoNum type="arabicPeriod"/>
            </a:pPr>
            <a:r>
              <a:rPr lang="fr-FR" dirty="0" smtClean="0"/>
              <a:t>Les comptes de prêts: prêts accordés par l’Etat  sur les ressources du trésor et dont la durée est supérieure à 2ans.</a:t>
            </a:r>
          </a:p>
          <a:p>
            <a:pPr marL="514350" indent="-514350">
              <a:buFont typeface="+mj-lt"/>
              <a:buAutoNum type="arabicPeriod"/>
            </a:pPr>
            <a:r>
              <a:rPr lang="fr-FR" dirty="0" smtClean="0"/>
              <a:t>Les comptes de dépenses sur dotation: financement assuré par des dotations budgétaires.</a:t>
            </a:r>
          </a:p>
          <a:p>
            <a:pPr>
              <a:buNone/>
            </a:pPr>
            <a:endParaRPr lang="fr-F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492664"/>
          </a:xfrm>
        </p:spPr>
        <p:txBody>
          <a:bodyPr>
            <a:normAutofit/>
          </a:bodyPr>
          <a:lstStyle/>
          <a:p>
            <a:r>
              <a:rPr lang="fr-FR" sz="2800" dirty="0" smtClean="0">
                <a:solidFill>
                  <a:schemeClr val="accent6">
                    <a:lumMod val="50000"/>
                  </a:schemeClr>
                </a:solidFill>
                <a:latin typeface="+mn-lt"/>
              </a:rPr>
              <a:t>C- le principe de l’universalité (art 8 de la LOF130-13)</a:t>
            </a:r>
            <a:endParaRPr lang="fr-FR" sz="2800" dirty="0">
              <a:solidFill>
                <a:schemeClr val="accent6">
                  <a:lumMod val="50000"/>
                </a:schemeClr>
              </a:solidFill>
              <a:latin typeface="+mn-lt"/>
            </a:endParaRPr>
          </a:p>
        </p:txBody>
      </p:sp>
      <p:sp>
        <p:nvSpPr>
          <p:cNvPr id="3" name="Espace réservé du contenu 2"/>
          <p:cNvSpPr>
            <a:spLocks noGrp="1"/>
          </p:cNvSpPr>
          <p:nvPr>
            <p:ph idx="1"/>
          </p:nvPr>
        </p:nvSpPr>
        <p:spPr>
          <a:xfrm>
            <a:off x="457200" y="1340768"/>
            <a:ext cx="8229600" cy="4983832"/>
          </a:xfrm>
        </p:spPr>
        <p:txBody>
          <a:bodyPr>
            <a:normAutofit fontScale="92500"/>
          </a:bodyPr>
          <a:lstStyle/>
          <a:p>
            <a:pPr>
              <a:buNone/>
            </a:pPr>
            <a:r>
              <a:rPr lang="fr-FR" dirty="0" smtClean="0"/>
              <a:t>Les recettes et les dépenses doivent figurer dans le BG pour leur totalité. L’ensemble des recettes doivent couvrir l’ensemble des dépenses: </a:t>
            </a:r>
          </a:p>
          <a:p>
            <a:pPr algn="ctr">
              <a:buNone/>
            </a:pPr>
            <a:endParaRPr lang="fr-FR" dirty="0" smtClean="0"/>
          </a:p>
          <a:p>
            <a:pPr>
              <a:buNone/>
            </a:pPr>
            <a:r>
              <a:rPr lang="fr-FR" b="1" dirty="0" smtClean="0">
                <a:solidFill>
                  <a:srgbClr val="FF0000"/>
                </a:solidFill>
              </a:rPr>
              <a:t>Non affectation,  			Non compensation.</a:t>
            </a:r>
          </a:p>
          <a:p>
            <a:pPr marL="514350" indent="-514350">
              <a:buNone/>
            </a:pPr>
            <a:endParaRPr lang="fr-FR" dirty="0" smtClean="0"/>
          </a:p>
          <a:p>
            <a:pPr marL="514350" indent="-514350">
              <a:buNone/>
            </a:pPr>
            <a:r>
              <a:rPr lang="fr-FR" dirty="0" smtClean="0"/>
              <a:t>Toutes les recettes de l’Etat		les recettes et les dépenses </a:t>
            </a:r>
          </a:p>
          <a:p>
            <a:pPr marL="514350" indent="-514350">
              <a:buNone/>
            </a:pPr>
            <a:r>
              <a:rPr lang="fr-FR" dirty="0" smtClean="0"/>
              <a:t>Doivent être fondues dans 		sont inscrites au budget</a:t>
            </a:r>
          </a:p>
          <a:p>
            <a:pPr marL="514350" indent="-514350">
              <a:buNone/>
            </a:pPr>
            <a:r>
              <a:rPr lang="fr-FR" dirty="0" smtClean="0"/>
              <a:t>la même caisse sans distinction	de l’Etat de façon séparée</a:t>
            </a:r>
          </a:p>
          <a:p>
            <a:pPr marL="514350" indent="-514350">
              <a:buNone/>
            </a:pPr>
            <a:r>
              <a:rPr lang="fr-FR" dirty="0" smtClean="0"/>
              <a:t> entre une recette et une autre </a:t>
            </a:r>
          </a:p>
          <a:p>
            <a:pPr marL="514350" indent="-514350">
              <a:buNone/>
            </a:pPr>
            <a:r>
              <a:rPr lang="fr-FR" dirty="0" smtClean="0"/>
              <a:t>d’où la règle de </a:t>
            </a:r>
            <a:r>
              <a:rPr lang="fr-FR" b="1" dirty="0" smtClean="0"/>
              <a:t>l’unité de caisse</a:t>
            </a:r>
          </a:p>
          <a:p>
            <a:pPr marL="514350" indent="-514350">
              <a:buFont typeface="+mj-lt"/>
              <a:buAutoNum type="arabicPeriod"/>
            </a:pPr>
            <a:endParaRPr lang="fr-FR" dirty="0"/>
          </a:p>
        </p:txBody>
      </p:sp>
      <p:sp>
        <p:nvSpPr>
          <p:cNvPr id="5" name="Flèche vers le bas 4"/>
          <p:cNvSpPr/>
          <p:nvPr/>
        </p:nvSpPr>
        <p:spPr>
          <a:xfrm>
            <a:off x="1475656" y="3501008"/>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vers le bas 5"/>
          <p:cNvSpPr/>
          <p:nvPr/>
        </p:nvSpPr>
        <p:spPr>
          <a:xfrm>
            <a:off x="6444208" y="3429000"/>
            <a:ext cx="360040"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lstStyle/>
          <a:p>
            <a:pPr marL="514350" indent="-514350">
              <a:buNone/>
            </a:pPr>
            <a:r>
              <a:rPr lang="fr-FR" dirty="0" smtClean="0"/>
              <a:t>	</a:t>
            </a:r>
            <a:r>
              <a:rPr lang="fr-FR" b="1" dirty="0" smtClean="0">
                <a:solidFill>
                  <a:srgbClr val="FF0000"/>
                </a:solidFill>
              </a:rPr>
              <a:t>Les objectifs du principe</a:t>
            </a:r>
          </a:p>
          <a:p>
            <a:pPr marL="514350" indent="-514350">
              <a:buFont typeface="+mj-lt"/>
              <a:buAutoNum type="arabicPeriod"/>
            </a:pPr>
            <a:endParaRPr lang="fr-FR" dirty="0" smtClean="0"/>
          </a:p>
          <a:p>
            <a:pPr marL="514350" indent="-514350">
              <a:buFont typeface="+mj-lt"/>
              <a:buAutoNum type="arabicPeriod"/>
            </a:pPr>
            <a:r>
              <a:rPr lang="fr-FR" dirty="0" smtClean="0"/>
              <a:t>Assurer la clarté et la sincérité des opérations budgétaires </a:t>
            </a:r>
          </a:p>
          <a:p>
            <a:pPr marL="514350" indent="-514350">
              <a:buFont typeface="+mj-lt"/>
              <a:buAutoNum type="arabicPeriod"/>
            </a:pPr>
            <a:r>
              <a:rPr lang="fr-FR" dirty="0" smtClean="0"/>
              <a:t>Faciliter le contrôle parlementaire et empêcher l’administration de dissimuler certaines dépenses derrière des recettes par la compensation</a:t>
            </a:r>
            <a:endParaRPr lang="fr-F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a:bodyPr>
          <a:lstStyle/>
          <a:p>
            <a:r>
              <a:rPr lang="fr-FR" sz="2800" dirty="0" smtClean="0">
                <a:latin typeface="+mn-lt"/>
              </a:rPr>
              <a:t>Les dérogations au principe de l’universalité</a:t>
            </a:r>
            <a:endParaRPr lang="fr-FR" sz="2800" dirty="0">
              <a:latin typeface="+mn-lt"/>
            </a:endParaRPr>
          </a:p>
        </p:txBody>
      </p:sp>
      <p:sp>
        <p:nvSpPr>
          <p:cNvPr id="3" name="Espace réservé du contenu 2"/>
          <p:cNvSpPr>
            <a:spLocks noGrp="1"/>
          </p:cNvSpPr>
          <p:nvPr>
            <p:ph idx="1"/>
          </p:nvPr>
        </p:nvSpPr>
        <p:spPr>
          <a:xfrm>
            <a:off x="457200" y="1484784"/>
            <a:ext cx="8229600" cy="4839816"/>
          </a:xfrm>
        </p:spPr>
        <p:txBody>
          <a:bodyPr>
            <a:normAutofit/>
          </a:bodyPr>
          <a:lstStyle/>
          <a:p>
            <a:r>
              <a:rPr lang="fr-FR" dirty="0" smtClean="0"/>
              <a:t>CST</a:t>
            </a:r>
          </a:p>
          <a:p>
            <a:r>
              <a:rPr lang="fr-FR" dirty="0" smtClean="0"/>
              <a:t>Fonds de concours: fonds versés par des personnes physiques ou morales, publiques ou privées pour la réalisation d’une œuvre d’intérêt général.</a:t>
            </a:r>
          </a:p>
          <a:p>
            <a:r>
              <a:rPr lang="fr-FR" dirty="0" smtClean="0"/>
              <a:t>Le rétablissement de crédits: si l’Etat verse une somme ou dépense indûment ou à titre provisoire. Le reversement peut donner lieu à l’affectation de ces sommes aux chapitres qui avait supporté la dépense correspondante, d’où l’exception à la règle de non affectation.</a:t>
            </a:r>
          </a:p>
          <a:p>
            <a:endParaRPr lang="fr-F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492664"/>
          </a:xfrm>
        </p:spPr>
        <p:txBody>
          <a:bodyPr>
            <a:normAutofit/>
          </a:bodyPr>
          <a:lstStyle/>
          <a:p>
            <a:r>
              <a:rPr lang="fr-FR" sz="2800" dirty="0" smtClean="0">
                <a:latin typeface="+mn-lt"/>
              </a:rPr>
              <a:t>D- le principe de spécialité budgétaire</a:t>
            </a:r>
            <a:endParaRPr lang="fr-FR" sz="2800" dirty="0">
              <a:latin typeface="+mn-lt"/>
            </a:endParaRPr>
          </a:p>
        </p:txBody>
      </p:sp>
      <p:sp>
        <p:nvSpPr>
          <p:cNvPr id="3" name="Espace réservé du contenu 2"/>
          <p:cNvSpPr>
            <a:spLocks noGrp="1"/>
          </p:cNvSpPr>
          <p:nvPr>
            <p:ph idx="1"/>
          </p:nvPr>
        </p:nvSpPr>
        <p:spPr>
          <a:xfrm>
            <a:off x="457200" y="1340768"/>
            <a:ext cx="8229600" cy="4983832"/>
          </a:xfrm>
        </p:spPr>
        <p:txBody>
          <a:bodyPr>
            <a:normAutofit/>
          </a:bodyPr>
          <a:lstStyle/>
          <a:p>
            <a:pPr algn="just"/>
            <a:r>
              <a:rPr lang="fr-FR" sz="2800" dirty="0" smtClean="0"/>
              <a:t>Indiquer précisément le montant et la nature des opérations prévues par la loi de finances. Les crédits sont ainsi ouverts de manière détaillée, spécialisées par programmes et sont rattachés à une destination spécifique qui ne doit pas être dénaturée en exécution par le gouvernement.</a:t>
            </a:r>
          </a:p>
          <a:p>
            <a:pPr algn="just"/>
            <a:r>
              <a:rPr lang="fr-FR" sz="2800" dirty="0" smtClean="0"/>
              <a:t>Ce principe permet un meilleure contrôle de l’activité du gouvernement par le parlement</a:t>
            </a:r>
          </a:p>
          <a:p>
            <a:pPr algn="just"/>
            <a:endParaRPr lang="fr-FR" sz="3200" dirty="0" smtClean="0"/>
          </a:p>
          <a:p>
            <a:pPr algn="just">
              <a:buNone/>
            </a:pPr>
            <a:endParaRPr lang="fr-FR" sz="32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764704"/>
            <a:ext cx="8229600" cy="5559896"/>
          </a:xfrm>
        </p:spPr>
        <p:txBody>
          <a:bodyPr>
            <a:normAutofit lnSpcReduction="10000"/>
          </a:bodyPr>
          <a:lstStyle/>
          <a:p>
            <a:r>
              <a:rPr lang="fr-FR" dirty="0" smtClean="0"/>
              <a:t>Le législateur marocain pose le principe de spécialité comme suit: les dépenses du budget général sont groupées sur trois titres:</a:t>
            </a:r>
          </a:p>
          <a:p>
            <a:pPr marL="514350" indent="-514350">
              <a:buFont typeface="+mj-lt"/>
              <a:buAutoNum type="arabicPeriod"/>
            </a:pPr>
            <a:r>
              <a:rPr lang="fr-FR" dirty="0" smtClean="0"/>
              <a:t>Dépenses de fonctionnement</a:t>
            </a:r>
          </a:p>
          <a:p>
            <a:pPr marL="514350" indent="-514350">
              <a:buFont typeface="+mj-lt"/>
              <a:buAutoNum type="arabicPeriod"/>
            </a:pPr>
            <a:r>
              <a:rPr lang="fr-FR" dirty="0" smtClean="0"/>
              <a:t>Dépenses d’investissement</a:t>
            </a:r>
          </a:p>
          <a:p>
            <a:pPr marL="514350" indent="-514350">
              <a:buFont typeface="+mj-lt"/>
              <a:buAutoNum type="arabicPeriod"/>
            </a:pPr>
            <a:r>
              <a:rPr lang="fr-FR" dirty="0" smtClean="0"/>
              <a:t>Dépenses relatives à la dette publique</a:t>
            </a:r>
          </a:p>
          <a:p>
            <a:pPr marL="514350" indent="-514350">
              <a:buNone/>
            </a:pPr>
            <a:r>
              <a:rPr lang="fr-FR" dirty="0" smtClean="0"/>
              <a:t>Dans chaque titre, il y a des chapitres:</a:t>
            </a:r>
          </a:p>
          <a:p>
            <a:pPr marL="514350" indent="-514350">
              <a:buNone/>
            </a:pPr>
            <a:r>
              <a:rPr lang="fr-FR" dirty="0" smtClean="0"/>
              <a:t>DF               deux chapitres</a:t>
            </a:r>
          </a:p>
          <a:p>
            <a:pPr marL="514350" indent="-514350">
              <a:buNone/>
            </a:pPr>
            <a:r>
              <a:rPr lang="fr-FR" dirty="0" smtClean="0"/>
              <a:t>DI               un chapitre par ministère ou institution</a:t>
            </a:r>
          </a:p>
          <a:p>
            <a:pPr marL="514350" indent="-514350">
              <a:buNone/>
            </a:pPr>
            <a:r>
              <a:rPr lang="fr-FR" dirty="0" smtClean="0"/>
              <a:t>DD             deux chapitres</a:t>
            </a:r>
          </a:p>
          <a:p>
            <a:pPr marL="514350" indent="-514350">
              <a:buNone/>
            </a:pPr>
            <a:endParaRPr lang="fr-FR" dirty="0" smtClean="0"/>
          </a:p>
          <a:p>
            <a:pPr marL="514350" indent="-514350">
              <a:buNone/>
            </a:pPr>
            <a:r>
              <a:rPr lang="fr-FR" dirty="0" smtClean="0"/>
              <a:t>Les chapitres sont subdivisés en programmes, régions, projets ou actions.</a:t>
            </a:r>
          </a:p>
          <a:p>
            <a:endParaRPr lang="fr-FR" dirty="0"/>
          </a:p>
        </p:txBody>
      </p:sp>
      <p:sp>
        <p:nvSpPr>
          <p:cNvPr id="4" name="Flèche droite 3"/>
          <p:cNvSpPr/>
          <p:nvPr/>
        </p:nvSpPr>
        <p:spPr>
          <a:xfrm>
            <a:off x="1259632" y="3789040"/>
            <a:ext cx="720080"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1187624" y="4221088"/>
            <a:ext cx="648072"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5"/>
          <p:cNvSpPr/>
          <p:nvPr/>
        </p:nvSpPr>
        <p:spPr>
          <a:xfrm>
            <a:off x="1187624" y="4653136"/>
            <a:ext cx="720080"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80696"/>
          </a:xfrm>
        </p:spPr>
        <p:txBody>
          <a:bodyPr>
            <a:normAutofit/>
          </a:bodyPr>
          <a:lstStyle/>
          <a:p>
            <a:r>
              <a:rPr lang="fr-FR" sz="3600" dirty="0" smtClean="0">
                <a:latin typeface="+mn-lt"/>
              </a:rPr>
              <a:t>Dérogations au principe de spécialité</a:t>
            </a:r>
            <a:endParaRPr lang="fr-FR" sz="3600" dirty="0">
              <a:latin typeface="+mn-lt"/>
            </a:endParaRPr>
          </a:p>
        </p:txBody>
      </p:sp>
      <p:sp>
        <p:nvSpPr>
          <p:cNvPr id="3" name="Espace réservé du contenu 2"/>
          <p:cNvSpPr>
            <a:spLocks noGrp="1"/>
          </p:cNvSpPr>
          <p:nvPr>
            <p:ph idx="1"/>
          </p:nvPr>
        </p:nvSpPr>
        <p:spPr/>
        <p:txBody>
          <a:bodyPr>
            <a:normAutofit/>
          </a:bodyPr>
          <a:lstStyle/>
          <a:p>
            <a:r>
              <a:rPr lang="fr-FR" dirty="0" smtClean="0"/>
              <a:t>Le chapitre des dépenses imprévues et dotations provisionnelles</a:t>
            </a:r>
          </a:p>
          <a:p>
            <a:r>
              <a:rPr lang="fr-FR" dirty="0" smtClean="0"/>
              <a:t>Le chapitre des charges communes</a:t>
            </a:r>
          </a:p>
          <a:p>
            <a:pPr>
              <a:buNone/>
            </a:pPr>
            <a:endParaRPr lang="fr-FR" dirty="0" smtClean="0"/>
          </a:p>
          <a:p>
            <a:r>
              <a:rPr lang="fr-FR" dirty="0" smtClean="0"/>
              <a:t>Le virement de crédits: changement de la nature de la dépense</a:t>
            </a:r>
          </a:p>
          <a:p>
            <a:pPr>
              <a:buNone/>
            </a:pPr>
            <a:endParaRPr lang="fr-FR" dirty="0" smtClean="0"/>
          </a:p>
          <a:p>
            <a:r>
              <a:rPr lang="fr-FR" dirty="0" smtClean="0"/>
              <a:t>Le transfert de la dépense: changement du service responsable de la dépense</a:t>
            </a:r>
          </a:p>
          <a:p>
            <a:endParaRPr lang="fr-F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836712"/>
            <a:ext cx="8229600" cy="5487888"/>
          </a:xfrm>
        </p:spPr>
        <p:txBody>
          <a:bodyPr>
            <a:normAutofit/>
          </a:bodyPr>
          <a:lstStyle/>
          <a:p>
            <a:r>
              <a:rPr lang="fr-FR" b="1" dirty="0" smtClean="0"/>
              <a:t>Le principe d’équilibre</a:t>
            </a:r>
          </a:p>
          <a:p>
            <a:endParaRPr lang="fr-FR" b="1" dirty="0" smtClean="0"/>
          </a:p>
          <a:p>
            <a:r>
              <a:rPr lang="fr-FR" dirty="0" smtClean="0"/>
              <a:t>Dans la conception classique des finances publiques:</a:t>
            </a:r>
          </a:p>
          <a:p>
            <a:pPr>
              <a:buNone/>
            </a:pPr>
            <a:r>
              <a:rPr lang="fr-FR" dirty="0" smtClean="0"/>
              <a:t>Dépenses publiques= ressources publiques</a:t>
            </a:r>
          </a:p>
          <a:p>
            <a:pPr>
              <a:buNone/>
            </a:pPr>
            <a:endParaRPr lang="fr-FR" dirty="0" smtClean="0"/>
          </a:p>
          <a:p>
            <a:pPr>
              <a:buNone/>
            </a:pPr>
            <a:r>
              <a:rPr lang="fr-FR" dirty="0" smtClean="0"/>
              <a:t>			Refus de l’excédant et du déficit</a:t>
            </a:r>
          </a:p>
          <a:p>
            <a:pPr>
              <a:buNone/>
            </a:pPr>
            <a:r>
              <a:rPr lang="fr-FR" dirty="0" smtClean="0"/>
              <a:t>				l’équilibre financier</a:t>
            </a:r>
          </a:p>
          <a:p>
            <a:pPr>
              <a:buNone/>
            </a:pPr>
            <a:endParaRPr lang="fr-FR" dirty="0" smtClean="0"/>
          </a:p>
          <a:p>
            <a:pPr>
              <a:buNone/>
            </a:pPr>
            <a:r>
              <a:rPr lang="fr-FR" dirty="0" smtClean="0"/>
              <a:t>	Après la crise des années 30, le déséquilibre s’imposait</a:t>
            </a:r>
          </a:p>
          <a:p>
            <a:pPr>
              <a:buNone/>
            </a:pPr>
            <a:endParaRPr lang="fr-FR" dirty="0" smtClean="0"/>
          </a:p>
          <a:p>
            <a:endParaRPr lang="fr-FR" dirty="0"/>
          </a:p>
        </p:txBody>
      </p:sp>
      <p:sp>
        <p:nvSpPr>
          <p:cNvPr id="4" name="Flèche vers le bas 3"/>
          <p:cNvSpPr/>
          <p:nvPr/>
        </p:nvSpPr>
        <p:spPr>
          <a:xfrm>
            <a:off x="4211960" y="2852936"/>
            <a:ext cx="720080"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normAutofit/>
          </a:bodyPr>
          <a:lstStyle/>
          <a:p>
            <a:pPr>
              <a:buFont typeface="Wingdings" pitchFamily="2" charset="2"/>
              <a:buChar char="§"/>
            </a:pPr>
            <a:r>
              <a:rPr lang="fr-FR" dirty="0" smtClean="0"/>
              <a:t>Au Maroc, dans les premières LOF( 1963, 1970, 1972) on évoquait juste la notion d’équilibre financier</a:t>
            </a:r>
          </a:p>
          <a:p>
            <a:pPr>
              <a:buFont typeface="Wingdings" pitchFamily="2" charset="2"/>
              <a:buChar char="§"/>
            </a:pPr>
            <a:r>
              <a:rPr lang="fr-FR" dirty="0" smtClean="0"/>
              <a:t>A partir de la LOF 1978 on a commencé à parler d’équilibre économique et financer( 1978, révision 1998,2015)</a:t>
            </a:r>
          </a:p>
          <a:p>
            <a:pPr>
              <a:buNone/>
            </a:pPr>
            <a:r>
              <a:rPr lang="fr-FR" b="1" dirty="0" smtClean="0">
                <a:solidFill>
                  <a:srgbClr val="FF0000"/>
                </a:solidFill>
              </a:rPr>
              <a:t>			Équilibre économique</a:t>
            </a:r>
          </a:p>
          <a:p>
            <a:pPr>
              <a:buNone/>
            </a:pPr>
            <a:endParaRPr lang="fr-FR" b="1" dirty="0" smtClean="0">
              <a:solidFill>
                <a:srgbClr val="FF0000"/>
              </a:solidFill>
            </a:endParaRPr>
          </a:p>
          <a:p>
            <a:pPr algn="ctr">
              <a:buNone/>
            </a:pPr>
            <a:r>
              <a:rPr lang="fr-FR" b="1" dirty="0" smtClean="0">
                <a:solidFill>
                  <a:srgbClr val="FF0000"/>
                </a:solidFill>
              </a:rPr>
              <a:t>PNB+M= Consommations publiques et privées+ épargne+X</a:t>
            </a:r>
          </a:p>
          <a:p>
            <a:endParaRPr lang="fr-FR" dirty="0"/>
          </a:p>
        </p:txBody>
      </p:sp>
      <p:sp>
        <p:nvSpPr>
          <p:cNvPr id="4" name="Flèche vers le bas 3"/>
          <p:cNvSpPr/>
          <p:nvPr/>
        </p:nvSpPr>
        <p:spPr>
          <a:xfrm>
            <a:off x="3851920" y="3717032"/>
            <a:ext cx="576064" cy="432048"/>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fontScale="90000"/>
          </a:bodyPr>
          <a:lstStyle/>
          <a:p>
            <a:r>
              <a:rPr lang="fr-FR" sz="3600" b="1" u="sng" dirty="0" smtClean="0">
                <a:latin typeface="Times New Roman" pitchFamily="18" charset="0"/>
                <a:cs typeface="Times New Roman" pitchFamily="18" charset="0"/>
              </a:rPr>
              <a:t>Distinction entre budget et loi de finances</a:t>
            </a:r>
            <a:endParaRPr lang="fr-FR" sz="3600" b="1" u="sng"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556792"/>
            <a:ext cx="8229600" cy="4767808"/>
          </a:xfrm>
        </p:spPr>
        <p:txBody>
          <a:bodyPr>
            <a:normAutofit/>
          </a:bodyPr>
          <a:lstStyle/>
          <a:p>
            <a:pPr algn="just"/>
            <a:r>
              <a:rPr lang="fr-FR" sz="2800" dirty="0" smtClean="0"/>
              <a:t>La LF est définie par la LOF en date du 26 septembre 1998 et dans la nouvelle LOLF 130-13, entrée en vigueur en 2016, comme étant celle qui prévoit, évalue, énonce et autorise, pour chaque année budgétaire, l’ensemble des ressources et des charges de l’Etat, dans la limite d’un équilibre économique et financier qu’elle définit.</a:t>
            </a:r>
            <a:endParaRPr lang="fr-FR" sz="28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08688"/>
          </a:xfrm>
        </p:spPr>
        <p:txBody>
          <a:bodyPr>
            <a:normAutofit fontScale="90000"/>
          </a:bodyPr>
          <a:lstStyle/>
          <a:p>
            <a:r>
              <a:rPr lang="fr-FR" sz="3200" dirty="0" smtClean="0">
                <a:latin typeface="+mn-lt"/>
              </a:rPr>
              <a:t>Le nouveau principe introduit par la LOF 130-13</a:t>
            </a:r>
            <a:endParaRPr lang="fr-FR" sz="3200" dirty="0">
              <a:latin typeface="+mn-lt"/>
            </a:endParaRPr>
          </a:p>
        </p:txBody>
      </p:sp>
      <p:sp>
        <p:nvSpPr>
          <p:cNvPr id="3" name="Espace réservé du contenu 2"/>
          <p:cNvSpPr>
            <a:spLocks noGrp="1"/>
          </p:cNvSpPr>
          <p:nvPr>
            <p:ph idx="1"/>
          </p:nvPr>
        </p:nvSpPr>
        <p:spPr>
          <a:xfrm>
            <a:off x="457200" y="1556792"/>
            <a:ext cx="8229600" cy="4767808"/>
          </a:xfrm>
        </p:spPr>
        <p:txBody>
          <a:bodyPr>
            <a:normAutofit lnSpcReduction="10000"/>
          </a:bodyPr>
          <a:lstStyle/>
          <a:p>
            <a:r>
              <a:rPr lang="fr-FR" dirty="0" smtClean="0"/>
              <a:t>Pour renforcer la transparence budgétaire, La LOF 130-13 propose d'introduire de manière explicite le principe de sincérité budgétaire en vue de: </a:t>
            </a:r>
          </a:p>
          <a:p>
            <a:pPr marL="514350" indent="-514350">
              <a:buFont typeface="+mj-lt"/>
              <a:buAutoNum type="arabicPeriod"/>
            </a:pPr>
            <a:r>
              <a:rPr lang="fr-FR" dirty="0" smtClean="0">
                <a:solidFill>
                  <a:schemeClr val="tx2"/>
                </a:solidFill>
              </a:rPr>
              <a:t>Conforter la pertinence des hypothèses qui président à la préparation de la loi de finances,</a:t>
            </a:r>
          </a:p>
          <a:p>
            <a:pPr marL="514350" indent="-514350">
              <a:buFont typeface="+mj-lt"/>
              <a:buAutoNum type="arabicPeriod"/>
            </a:pPr>
            <a:r>
              <a:rPr lang="fr-FR" dirty="0" smtClean="0">
                <a:solidFill>
                  <a:schemeClr val="tx2"/>
                </a:solidFill>
              </a:rPr>
              <a:t>Confirmer la qualité des prévisions de ressources et de charges compte tenu des informations disponibles au moment de leur établissement, et</a:t>
            </a:r>
          </a:p>
          <a:p>
            <a:pPr marL="514350" indent="-514350">
              <a:buFont typeface="+mj-lt"/>
              <a:buAutoNum type="arabicPeriod"/>
            </a:pPr>
            <a:r>
              <a:rPr lang="fr-FR" dirty="0" smtClean="0">
                <a:solidFill>
                  <a:schemeClr val="tx2"/>
                </a:solidFill>
              </a:rPr>
              <a:t>Confirmer l'engagement de procéder à la présentation de lois de finances rectificatives en cas de modifications significatives des priorités et hypothèses de la loi de finances.</a:t>
            </a:r>
            <a:endParaRPr lang="fr-FR" dirty="0">
              <a:solidFill>
                <a:schemeClr val="tx2"/>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764704"/>
            <a:ext cx="8229600" cy="5559896"/>
          </a:xfrm>
        </p:spPr>
        <p:txBody>
          <a:bodyPr/>
          <a:lstStyle/>
          <a:p>
            <a:pPr>
              <a:buNone/>
            </a:pPr>
            <a:r>
              <a:rPr lang="fr-FR" b="1" smtClean="0">
                <a:solidFill>
                  <a:srgbClr val="FF0000"/>
                </a:solidFill>
              </a:rPr>
              <a:t>	Article </a:t>
            </a:r>
            <a:r>
              <a:rPr lang="fr-FR" b="1" dirty="0" smtClean="0">
                <a:solidFill>
                  <a:srgbClr val="FF0000"/>
                </a:solidFill>
              </a:rPr>
              <a:t>10 de la nouvelle LOF130-13</a:t>
            </a:r>
          </a:p>
          <a:p>
            <a:endParaRPr lang="fr-FR" dirty="0" smtClean="0"/>
          </a:p>
          <a:p>
            <a:pPr algn="just"/>
            <a:r>
              <a:rPr lang="fr-FR" dirty="0" smtClean="0"/>
              <a:t>Les lois de finances présentent de façon sincère l'ensemble des ressources et des charges de l'État. La sincérité des ressources et des charges s'apprécie compte tenu des informations disponibles au moment de leur établissement et des prévisions qui peuvent en découler. </a:t>
            </a:r>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457200" y="332656"/>
            <a:ext cx="8229600" cy="371432"/>
          </a:xfrm>
        </p:spPr>
        <p:txBody>
          <a:bodyPr>
            <a:normAutofit fontScale="90000"/>
          </a:bodyPr>
          <a:lstStyle/>
          <a:p>
            <a:endParaRPr lang="fr-FR" dirty="0"/>
          </a:p>
        </p:txBody>
      </p:sp>
      <p:sp>
        <p:nvSpPr>
          <p:cNvPr id="3" name="Espace réservé du contenu 2"/>
          <p:cNvSpPr>
            <a:spLocks noGrp="1"/>
          </p:cNvSpPr>
          <p:nvPr>
            <p:ph idx="1"/>
          </p:nvPr>
        </p:nvSpPr>
        <p:spPr>
          <a:xfrm>
            <a:off x="457200" y="476672"/>
            <a:ext cx="8229600" cy="5847928"/>
          </a:xfrm>
        </p:spPr>
        <p:txBody>
          <a:bodyPr>
            <a:normAutofit lnSpcReduction="10000"/>
          </a:bodyPr>
          <a:lstStyle/>
          <a:p>
            <a:pPr>
              <a:buNone/>
            </a:pPr>
            <a:endParaRPr lang="fr-FR" dirty="0" smtClean="0"/>
          </a:p>
          <a:p>
            <a:pPr>
              <a:buNone/>
            </a:pPr>
            <a:r>
              <a:rPr lang="fr-FR" dirty="0" smtClean="0"/>
              <a:t>	Il n’existe pas une définition formelle du budget: </a:t>
            </a:r>
            <a:r>
              <a:rPr lang="fr-FR" sz="2400" dirty="0" smtClean="0"/>
              <a:t>Définition matérielle: l’art  8  de la LOF</a:t>
            </a:r>
            <a:endParaRPr lang="fr-FR" sz="2800" dirty="0" smtClean="0"/>
          </a:p>
          <a:p>
            <a:pPr algn="just">
              <a:buNone/>
            </a:pPr>
            <a:r>
              <a:rPr lang="fr-FR" sz="2100" b="1" i="1" u="sng" dirty="0" smtClean="0">
                <a:solidFill>
                  <a:srgbClr val="FF0000"/>
                </a:solidFill>
              </a:rPr>
              <a:t>Article 8 DE la LOF 130-13</a:t>
            </a:r>
          </a:p>
          <a:p>
            <a:pPr algn="just">
              <a:buNone/>
            </a:pPr>
            <a:r>
              <a:rPr lang="fr-FR" sz="2100" dirty="0" smtClean="0"/>
              <a:t>	Il est fait recette du montant intégral des produits, sans contraction entre les recettes et les dépenses, l'ensemble des recettes assurant l'exécution de l'ensemble des dépenses. </a:t>
            </a:r>
          </a:p>
          <a:p>
            <a:pPr algn="just">
              <a:buNone/>
            </a:pPr>
            <a:r>
              <a:rPr lang="fr-FR" sz="2100" dirty="0" smtClean="0"/>
              <a:t>	Toutes les recettes et toutes les dépenses sont imputées au budget général. </a:t>
            </a:r>
          </a:p>
          <a:p>
            <a:pPr algn="just">
              <a:buNone/>
            </a:pPr>
            <a:r>
              <a:rPr lang="fr-FR" sz="2100" dirty="0" smtClean="0"/>
              <a:t>	Peuvent être intégrées parmi les composantes du budget de l'Etat, les recettes et les dépenses relatives à la gestion des fonds publics résultant de certains comptes de trésorerie et qui sont fixés par la loi de finances selon les conditions prévues par voie réglementaire. Toutefois, certaines recettes peuvent être affectées à certaines dépenses dans le cadre des budgets des services de l'Etat gérés de manière autonome, des comptes spéciaux du Trésor ou de procédures comptables particulières telles que prévues aux articles 34 et 35 ci-dessous. </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36680"/>
          </a:xfrm>
        </p:spPr>
        <p:txBody>
          <a:bodyPr>
            <a:normAutofit/>
          </a:bodyPr>
          <a:lstStyle/>
          <a:p>
            <a:pPr algn="ctr"/>
            <a:r>
              <a:rPr lang="fr-FR" sz="3600" b="1" u="sng" dirty="0" smtClean="0">
                <a:solidFill>
                  <a:srgbClr val="FF0000"/>
                </a:solidFill>
                <a:latin typeface="Times New Roman" pitchFamily="18" charset="0"/>
                <a:cs typeface="Times New Roman" pitchFamily="18" charset="0"/>
              </a:rPr>
              <a:t>Les différentes LF</a:t>
            </a:r>
            <a:endParaRPr lang="fr-FR" sz="3600" b="1" u="sng"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628800"/>
            <a:ext cx="8229600" cy="4695800"/>
          </a:xfrm>
        </p:spPr>
        <p:txBody>
          <a:bodyPr>
            <a:normAutofit/>
          </a:bodyPr>
          <a:lstStyle/>
          <a:p>
            <a:pPr>
              <a:buNone/>
            </a:pPr>
            <a:r>
              <a:rPr lang="fr-FR" b="1" dirty="0" smtClean="0">
                <a:solidFill>
                  <a:schemeClr val="accent1">
                    <a:lumMod val="75000"/>
                  </a:schemeClr>
                </a:solidFill>
              </a:rPr>
              <a:t>1- la loi de finances de l’année:</a:t>
            </a:r>
          </a:p>
          <a:p>
            <a:r>
              <a:rPr lang="fr-FR" dirty="0" smtClean="0"/>
              <a:t> Demande une année pour l’élaboration du projet par le gouvernement et son adoption par le parlement</a:t>
            </a:r>
          </a:p>
          <a:p>
            <a:pPr>
              <a:buNone/>
            </a:pPr>
            <a:endParaRPr lang="fr-FR" dirty="0" smtClean="0"/>
          </a:p>
          <a:p>
            <a:r>
              <a:rPr lang="fr-FR" dirty="0" smtClean="0"/>
              <a:t> Avec la nouvelle LOF130-13, on est passé à la PBT</a:t>
            </a:r>
          </a:p>
          <a:p>
            <a:endParaRPr lang="fr-FR" dirty="0" smtClean="0"/>
          </a:p>
          <a:p>
            <a:r>
              <a:rPr lang="fr-FR" dirty="0" smtClean="0"/>
              <a:t> Elle est votée par le parlement en fin d’année.(58 jours avant la fin de l’année budgétaire)</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a:bodyPr>
          <a:lstStyle/>
          <a:p>
            <a:r>
              <a:rPr lang="fr-FR" sz="2800" b="1" dirty="0" smtClean="0">
                <a:latin typeface="+mn-lt"/>
                <a:cs typeface="Times New Roman" pitchFamily="18" charset="0"/>
              </a:rPr>
              <a:t>2- LF rectificative</a:t>
            </a:r>
            <a:endParaRPr lang="fr-FR" sz="2800" b="1" dirty="0">
              <a:latin typeface="+mn-lt"/>
              <a:cs typeface="Times New Roman" pitchFamily="18" charset="0"/>
            </a:endParaRPr>
          </a:p>
        </p:txBody>
      </p:sp>
      <p:sp>
        <p:nvSpPr>
          <p:cNvPr id="3" name="Espace réservé du contenu 2"/>
          <p:cNvSpPr>
            <a:spLocks noGrp="1"/>
          </p:cNvSpPr>
          <p:nvPr>
            <p:ph idx="1"/>
          </p:nvPr>
        </p:nvSpPr>
        <p:spPr>
          <a:xfrm>
            <a:off x="457200" y="1412776"/>
            <a:ext cx="8229600" cy="4911824"/>
          </a:xfrm>
        </p:spPr>
        <p:txBody>
          <a:bodyPr/>
          <a:lstStyle/>
          <a:p>
            <a:r>
              <a:rPr lang="fr-FR" dirty="0" smtClean="0"/>
              <a:t>Elle est élaborée lors de l’exécution de la LF de l’année et non pas l’année N-1</a:t>
            </a:r>
          </a:p>
          <a:p>
            <a:endParaRPr lang="fr-FR" dirty="0" smtClean="0"/>
          </a:p>
          <a:p>
            <a:r>
              <a:rPr lang="fr-FR" dirty="0" smtClean="0"/>
              <a:t>Le gouvernement n’est pas tenu de présenter un LFR, mais il peut présenter autant qu’il peut sans limite</a:t>
            </a:r>
          </a:p>
          <a:p>
            <a:pPr>
              <a:buNone/>
            </a:pPr>
            <a:endParaRPr lang="fr-FR" dirty="0" smtClean="0"/>
          </a:p>
          <a:p>
            <a:r>
              <a:rPr lang="fr-FR" dirty="0" smtClean="0"/>
              <a:t>Cette loi est votée par le parlement</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a:bodyPr>
          <a:lstStyle/>
          <a:p>
            <a:r>
              <a:rPr lang="fr-FR" sz="2800" b="1" dirty="0" smtClean="0">
                <a:latin typeface="+mn-lt"/>
              </a:rPr>
              <a:t>3- Loi de règlement</a:t>
            </a:r>
            <a:endParaRPr lang="fr-FR" sz="2800" b="1" dirty="0">
              <a:latin typeface="+mn-lt"/>
            </a:endParaRPr>
          </a:p>
        </p:txBody>
      </p:sp>
      <p:sp>
        <p:nvSpPr>
          <p:cNvPr id="3" name="Espace réservé du contenu 2"/>
          <p:cNvSpPr>
            <a:spLocks noGrp="1"/>
          </p:cNvSpPr>
          <p:nvPr>
            <p:ph idx="1"/>
          </p:nvPr>
        </p:nvSpPr>
        <p:spPr>
          <a:xfrm>
            <a:off x="457200" y="1556792"/>
            <a:ext cx="8229600" cy="4767808"/>
          </a:xfrm>
        </p:spPr>
        <p:txBody>
          <a:bodyPr>
            <a:normAutofit/>
          </a:bodyPr>
          <a:lstStyle/>
          <a:p>
            <a:r>
              <a:rPr lang="fr-FR" dirty="0" smtClean="0"/>
              <a:t>Ces lois interviennent l’année N+1 </a:t>
            </a:r>
          </a:p>
          <a:p>
            <a:pPr>
              <a:buNone/>
            </a:pPr>
            <a:endParaRPr lang="fr-FR" dirty="0" smtClean="0"/>
          </a:p>
          <a:p>
            <a:r>
              <a:rPr lang="fr-FR" dirty="0" smtClean="0"/>
              <a:t>Cette loi permet de mesurer l’écart entre ce qui avait été prévu et autorisé par la LF et ce qui a été réellement effectué</a:t>
            </a:r>
          </a:p>
          <a:p>
            <a:pPr>
              <a:buNone/>
            </a:pPr>
            <a:endParaRPr lang="fr-FR" dirty="0" smtClean="0"/>
          </a:p>
          <a:p>
            <a:r>
              <a:rPr lang="fr-FR" dirty="0" smtClean="0"/>
              <a:t>Permet un contrôle parlementaire sur les opérations financières effectuées par l’administration</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a:bodyPr>
          <a:lstStyle/>
          <a:p>
            <a:r>
              <a:rPr lang="fr-FR" sz="3200" b="1" dirty="0" smtClean="0">
                <a:solidFill>
                  <a:srgbClr val="FF0000"/>
                </a:solidFill>
                <a:latin typeface="Times New Roman" pitchFamily="18" charset="0"/>
                <a:cs typeface="Times New Roman" pitchFamily="18" charset="0"/>
              </a:rPr>
              <a:t>II- La portée de l’autorisation budgétaire</a:t>
            </a:r>
            <a:endParaRPr lang="fr-FR" sz="3200"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484784"/>
            <a:ext cx="8229600" cy="4839816"/>
          </a:xfrm>
        </p:spPr>
        <p:txBody>
          <a:bodyPr>
            <a:normAutofit fontScale="92500" lnSpcReduction="10000"/>
          </a:bodyPr>
          <a:lstStyle/>
          <a:p>
            <a:pPr>
              <a:buNone/>
            </a:pPr>
            <a:r>
              <a:rPr lang="fr-FR" u="sng" dirty="0" smtClean="0">
                <a:solidFill>
                  <a:schemeClr val="tx2">
                    <a:lumMod val="75000"/>
                  </a:schemeClr>
                </a:solidFill>
              </a:rPr>
              <a:t>1- Les autorisations budgétaires de recettes</a:t>
            </a:r>
          </a:p>
          <a:p>
            <a:r>
              <a:rPr lang="fr-FR" dirty="0" smtClean="0"/>
              <a:t>Chaque année, les impôts doivent être autorisés. Il s’agit de l’autorisation de percevoir les impôts pour l’année budgétaire à venir</a:t>
            </a:r>
          </a:p>
          <a:p>
            <a:r>
              <a:rPr lang="fr-FR" dirty="0" smtClean="0"/>
              <a:t>L’autorisation est une obligation pour le gouvernement. Celui-ci est tenu de percevoir tous les impôts prévus par le projet de LF</a:t>
            </a:r>
          </a:p>
          <a:p>
            <a:r>
              <a:rPr lang="fr-FR" dirty="0" smtClean="0"/>
              <a:t>Les sommes indiquées dans le projet de LF ne sont qu’indicatives. Tous dépend des circonstances économiques et sociales du pays.</a:t>
            </a:r>
          </a:p>
          <a:p>
            <a:endParaRPr lang="fr-FR" dirty="0" smtClean="0"/>
          </a:p>
          <a:p>
            <a:r>
              <a:rPr lang="fr-FR" dirty="0" smtClean="0"/>
              <a:t>L’équilibre du budget n’est qu’une prévision</a:t>
            </a:r>
          </a:p>
        </p:txBody>
      </p:sp>
      <p:sp>
        <p:nvSpPr>
          <p:cNvPr id="4" name="Flèche vers le bas 3"/>
          <p:cNvSpPr/>
          <p:nvPr/>
        </p:nvSpPr>
        <p:spPr>
          <a:xfrm>
            <a:off x="4283968" y="5445224"/>
            <a:ext cx="64807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TotalTime>
  <Words>2194</Words>
  <Application>Microsoft Office PowerPoint</Application>
  <PresentationFormat>Affichage à l'écran (4:3)</PresentationFormat>
  <Paragraphs>220</Paragraphs>
  <Slides>41</Slides>
  <Notes>0</Notes>
  <HiddenSlides>0</HiddenSlides>
  <MMClips>0</MMClips>
  <ScaleCrop>false</ScaleCrop>
  <HeadingPairs>
    <vt:vector size="4" baseType="variant">
      <vt:variant>
        <vt:lpstr>Thème</vt:lpstr>
      </vt:variant>
      <vt:variant>
        <vt:i4>1</vt:i4>
      </vt:variant>
      <vt:variant>
        <vt:lpstr>Titres des diapositives</vt:lpstr>
      </vt:variant>
      <vt:variant>
        <vt:i4>41</vt:i4>
      </vt:variant>
    </vt:vector>
  </HeadingPairs>
  <TitlesOfParts>
    <vt:vector size="42" baseType="lpstr">
      <vt:lpstr>Débit</vt:lpstr>
      <vt:lpstr>Les finances publiques</vt:lpstr>
      <vt:lpstr>Chapitre III: Les principes fondamentaux des finances publiques</vt:lpstr>
      <vt:lpstr>Avec le passage à l’Etat interventionniste, cette définition est devenue insuffisante, ainsi:</vt:lpstr>
      <vt:lpstr>Distinction entre budget et loi de finances</vt:lpstr>
      <vt:lpstr>Diapositive 5</vt:lpstr>
      <vt:lpstr>Les différentes LF</vt:lpstr>
      <vt:lpstr>2- LF rectificative</vt:lpstr>
      <vt:lpstr>3- Loi de règlement</vt:lpstr>
      <vt:lpstr>II- La portée de l’autorisation budgétaire</vt:lpstr>
      <vt:lpstr>Diapositive 10</vt:lpstr>
      <vt:lpstr>2- Les autorisations budgétaires de dépenses </vt:lpstr>
      <vt:lpstr>Il convient de préciser que: </vt:lpstr>
      <vt:lpstr>Il convient de distinguer entre: </vt:lpstr>
      <vt:lpstr>Diapositive 14</vt:lpstr>
      <vt:lpstr>Diapositive 15</vt:lpstr>
      <vt:lpstr>Diapositive 16</vt:lpstr>
      <vt:lpstr>Diapositive 17</vt:lpstr>
      <vt:lpstr>Les dérogations au principe de l’annualité</vt:lpstr>
      <vt:lpstr>B- Le principe de l’unité</vt:lpstr>
      <vt:lpstr>Les dérogations au principe de l’unité</vt:lpstr>
      <vt:lpstr>Diapositive 21</vt:lpstr>
      <vt:lpstr>Diapositive 22</vt:lpstr>
      <vt:lpstr>Les SEGMA</vt:lpstr>
      <vt:lpstr>Diapositive 24</vt:lpstr>
      <vt:lpstr>Diapositive 25</vt:lpstr>
      <vt:lpstr>Diapositive 26</vt:lpstr>
      <vt:lpstr>Exemples de SEGMA</vt:lpstr>
      <vt:lpstr>Diapositive 28</vt:lpstr>
      <vt:lpstr>Diapositive 29</vt:lpstr>
      <vt:lpstr>Diapositive 30</vt:lpstr>
      <vt:lpstr> </vt:lpstr>
      <vt:lpstr>C- le principe de l’universalité (art 8 de la LOF130-13)</vt:lpstr>
      <vt:lpstr>Diapositive 33</vt:lpstr>
      <vt:lpstr>Les dérogations au principe de l’universalité</vt:lpstr>
      <vt:lpstr>D- le principe de spécialité budgétaire</vt:lpstr>
      <vt:lpstr>Diapositive 36</vt:lpstr>
      <vt:lpstr>Dérogations au principe de spécialité</vt:lpstr>
      <vt:lpstr>Diapositive 38</vt:lpstr>
      <vt:lpstr>Diapositive 39</vt:lpstr>
      <vt:lpstr>Le nouveau principe introduit par la LOF 130-13</vt:lpstr>
      <vt:lpstr>Diapositive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III: Les principes fondamentaux des finances publiques</dc:title>
  <dc:creator>mohamed</dc:creator>
  <cp:lastModifiedBy>mohamed</cp:lastModifiedBy>
  <cp:revision>2</cp:revision>
  <dcterms:created xsi:type="dcterms:W3CDTF">2020-03-18T18:10:10Z</dcterms:created>
  <dcterms:modified xsi:type="dcterms:W3CDTF">2020-03-18T21:10:54Z</dcterms:modified>
</cp:coreProperties>
</file>